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4203" r:id="rId2"/>
  </p:sldMasterIdLst>
  <p:notesMasterIdLst>
    <p:notesMasterId r:id="rId86"/>
  </p:notesMasterIdLst>
  <p:handoutMasterIdLst>
    <p:handoutMasterId r:id="rId87"/>
  </p:handoutMasterIdLst>
  <p:sldIdLst>
    <p:sldId id="256" r:id="rId3"/>
    <p:sldId id="396" r:id="rId4"/>
    <p:sldId id="309" r:id="rId5"/>
    <p:sldId id="313" r:id="rId6"/>
    <p:sldId id="311" r:id="rId7"/>
    <p:sldId id="314" r:id="rId8"/>
    <p:sldId id="315" r:id="rId9"/>
    <p:sldId id="316" r:id="rId10"/>
    <p:sldId id="317" r:id="rId11"/>
    <p:sldId id="318" r:id="rId12"/>
    <p:sldId id="319" r:id="rId13"/>
    <p:sldId id="320" r:id="rId14"/>
    <p:sldId id="321" r:id="rId15"/>
    <p:sldId id="322" r:id="rId16"/>
    <p:sldId id="323" r:id="rId17"/>
    <p:sldId id="326" r:id="rId18"/>
    <p:sldId id="327" r:id="rId19"/>
    <p:sldId id="328" r:id="rId20"/>
    <p:sldId id="392" r:id="rId21"/>
    <p:sldId id="393" r:id="rId22"/>
    <p:sldId id="394" r:id="rId23"/>
    <p:sldId id="395" r:id="rId24"/>
    <p:sldId id="329" r:id="rId25"/>
    <p:sldId id="330" r:id="rId26"/>
    <p:sldId id="331" r:id="rId27"/>
    <p:sldId id="332" r:id="rId28"/>
    <p:sldId id="333" r:id="rId29"/>
    <p:sldId id="334" r:id="rId30"/>
    <p:sldId id="397"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4" r:id="rId50"/>
    <p:sldId id="355" r:id="rId51"/>
    <p:sldId id="356" r:id="rId52"/>
    <p:sldId id="357" r:id="rId53"/>
    <p:sldId id="358" r:id="rId54"/>
    <p:sldId id="359" r:id="rId55"/>
    <p:sldId id="360" r:id="rId56"/>
    <p:sldId id="361" r:id="rId57"/>
    <p:sldId id="362" r:id="rId58"/>
    <p:sldId id="389" r:id="rId59"/>
    <p:sldId id="363" r:id="rId60"/>
    <p:sldId id="364" r:id="rId61"/>
    <p:sldId id="365" r:id="rId62"/>
    <p:sldId id="366" r:id="rId63"/>
    <p:sldId id="367" r:id="rId64"/>
    <p:sldId id="368" r:id="rId65"/>
    <p:sldId id="391" r:id="rId66"/>
    <p:sldId id="390" r:id="rId67"/>
    <p:sldId id="370"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387" r:id="rId84"/>
    <p:sldId id="388" r:id="rId85"/>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555555"/>
    <a:srgbClr val="FF7F00"/>
    <a:srgbClr val="FE942E"/>
    <a:srgbClr val="FFFFFF"/>
    <a:srgbClr val="FFBE4A"/>
    <a:srgbClr val="E2E1FF"/>
    <a:srgbClr val="C1C0FF"/>
    <a:srgbClr val="BE3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79050" autoAdjust="0"/>
  </p:normalViewPr>
  <p:slideViewPr>
    <p:cSldViewPr snapToGrid="0" showGuides="1">
      <p:cViewPr varScale="1">
        <p:scale>
          <a:sx n="49" d="100"/>
          <a:sy n="49" d="100"/>
        </p:scale>
        <p:origin x="594" y="54"/>
      </p:cViewPr>
      <p:guideLst>
        <p:guide orient="horz" pos="1181"/>
        <p:guide orient="horz" pos="369"/>
        <p:guide pos="432"/>
      </p:guideLst>
    </p:cSldViewPr>
  </p:slid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lineChart>
        <c:grouping val="standard"/>
        <c:varyColors val="0"/>
        <c:ser>
          <c:idx val="0"/>
          <c:order val="0"/>
          <c:tx>
            <c:strRef>
              <c:f>'Halloween Data'!$L$11</c:f>
              <c:strCache>
                <c:ptCount val="1"/>
                <c:pt idx="0">
                  <c:v>Average Temperature</c:v>
                </c:pt>
              </c:strCache>
            </c:strRef>
          </c:tx>
          <c:spPr>
            <a:ln>
              <a:solidFill>
                <a:srgbClr val="FF0000"/>
              </a:solidFill>
            </a:ln>
          </c:spPr>
          <c:marker>
            <c:symbol val="none"/>
          </c:marker>
          <c:cat>
            <c:numRef>
              <c:f>'Halloween Data'!$K$12:$K$15</c:f>
              <c:numCache>
                <c:formatCode>General</c:formatCode>
                <c:ptCount val="4"/>
                <c:pt idx="0">
                  <c:v>2008</c:v>
                </c:pt>
                <c:pt idx="1">
                  <c:v>2009</c:v>
                </c:pt>
                <c:pt idx="2">
                  <c:v>2010</c:v>
                </c:pt>
                <c:pt idx="3">
                  <c:v>2011</c:v>
                </c:pt>
              </c:numCache>
            </c:numRef>
          </c:cat>
          <c:val>
            <c:numRef>
              <c:f>'Halloween Data'!$L$12:$L$15</c:f>
              <c:numCache>
                <c:formatCode>General</c:formatCode>
                <c:ptCount val="4"/>
                <c:pt idx="0">
                  <c:v>47</c:v>
                </c:pt>
                <c:pt idx="1">
                  <c:v>55.7</c:v>
                </c:pt>
                <c:pt idx="2">
                  <c:v>51.1</c:v>
                </c:pt>
                <c:pt idx="3">
                  <c:v>49.2</c:v>
                </c:pt>
              </c:numCache>
            </c:numRef>
          </c:val>
          <c:smooth val="0"/>
          <c:extLst xmlns:c16r2="http://schemas.microsoft.com/office/drawing/2015/06/chart">
            <c:ext xmlns:c16="http://schemas.microsoft.com/office/drawing/2014/chart" uri="{C3380CC4-5D6E-409C-BE32-E72D297353CC}">
              <c16:uniqueId val="{00000000-8D57-4370-B6F4-2EE1DA963559}"/>
            </c:ext>
          </c:extLst>
        </c:ser>
        <c:dLbls>
          <c:showLegendKey val="0"/>
          <c:showVal val="0"/>
          <c:showCatName val="0"/>
          <c:showSerName val="0"/>
          <c:showPercent val="0"/>
          <c:showBubbleSize val="0"/>
        </c:dLbls>
        <c:smooth val="0"/>
        <c:axId val="232488384"/>
        <c:axId val="232488944"/>
      </c:lineChart>
      <c:catAx>
        <c:axId val="232488384"/>
        <c:scaling>
          <c:orientation val="minMax"/>
        </c:scaling>
        <c:delete val="0"/>
        <c:axPos val="b"/>
        <c:numFmt formatCode="General" sourceLinked="1"/>
        <c:majorTickMark val="out"/>
        <c:minorTickMark val="none"/>
        <c:tickLblPos val="nextTo"/>
        <c:crossAx val="232488944"/>
        <c:crosses val="autoZero"/>
        <c:auto val="1"/>
        <c:lblAlgn val="ctr"/>
        <c:lblOffset val="100"/>
        <c:noMultiLvlLbl val="0"/>
      </c:catAx>
      <c:valAx>
        <c:axId val="232488944"/>
        <c:scaling>
          <c:orientation val="minMax"/>
        </c:scaling>
        <c:delete val="0"/>
        <c:axPos val="l"/>
        <c:title>
          <c:tx>
            <c:rich>
              <a:bodyPr rot="0" vert="horz"/>
              <a:lstStyle/>
              <a:p>
                <a:pPr>
                  <a:defRPr/>
                </a:pPr>
                <a:r>
                  <a:rPr lang="en-US"/>
                  <a:t>Degrees</a:t>
                </a:r>
                <a:r>
                  <a:rPr lang="en-US" baseline="0"/>
                  <a:t> F</a:t>
                </a:r>
              </a:p>
            </c:rich>
          </c:tx>
          <c:overlay val="0"/>
        </c:title>
        <c:numFmt formatCode="General" sourceLinked="1"/>
        <c:majorTickMark val="out"/>
        <c:minorTickMark val="none"/>
        <c:tickLblPos val="nextTo"/>
        <c:crossAx val="232488384"/>
        <c:crosses val="autoZero"/>
        <c:crossBetween val="between"/>
      </c:valAx>
    </c:plotArea>
    <c:plotVisOnly val="1"/>
    <c:dispBlanksAs val="gap"/>
    <c:showDLblsOverMax val="0"/>
  </c:chart>
  <c:externalData r:id="rId1">
    <c:autoUpdate val="0"/>
  </c:externalData>
  <c:userShapes r:id="rId2"/>
</c:chartSpace>
</file>

<file path=ppt/drawings/_rels/drawing1.xml.rels><?xml version="1.0" encoding="UTF-8" standalone="yes"?>
<Relationships xmlns="http://schemas.openxmlformats.org/package/2006/relationships"><Relationship Id="rId1" Type="http://schemas.openxmlformats.org/officeDocument/2006/relationships/image" Target="../media/image39.wmf"/></Relationships>
</file>

<file path=ppt/drawings/drawing1.xml><?xml version="1.0" encoding="utf-8"?>
<c:userShapes xmlns:c="http://schemas.openxmlformats.org/drawingml/2006/chart">
  <cdr:relSizeAnchor xmlns:cdr="http://schemas.openxmlformats.org/drawingml/2006/chartDrawing">
    <cdr:from>
      <cdr:x>0.80902</cdr:x>
      <cdr:y>0.21503</cdr:y>
    </cdr:from>
    <cdr:to>
      <cdr:x>0.92042</cdr:x>
      <cdr:y>0.49896</cdr:y>
    </cdr:to>
    <cdr:pic>
      <cdr:nvPicPr>
        <cdr:cNvPr id="3" name="Picture 2" descr="C:\Users\Owner\AppData\Local\Microsoft\Windows\Temporary Internet Files\Content.IE5\ZHADVI36\MC900149862[1].wmf">
          <a:extLst xmlns:a="http://schemas.openxmlformats.org/drawingml/2006/main">
            <a:ext uri="{FF2B5EF4-FFF2-40B4-BE49-F238E27FC236}">
              <a16:creationId xmlns="" xmlns:a16="http://schemas.microsoft.com/office/drawing/2014/main" id="{D8DE161E-BD64-4717-B1C9-6E024B97BF48}"/>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2905126" y="490538"/>
          <a:ext cx="400050" cy="647700"/>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8/1/2017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8/1/2017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Title Slide</a:t>
            </a:r>
          </a:p>
        </p:txBody>
      </p:sp>
    </p:spTree>
    <p:extLst>
      <p:ext uri="{BB962C8B-B14F-4D97-AF65-F5344CB8AC3E}">
        <p14:creationId xmlns:p14="http://schemas.microsoft.com/office/powerpoint/2010/main" val="296594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a Halloween Metrics dashboard. Notice the use of color and design elements on this one.</a:t>
            </a:r>
          </a:p>
          <a:p>
            <a:endParaRPr lang="en-US" dirty="0"/>
          </a:p>
          <a:p>
            <a:r>
              <a:rPr lang="en-US" dirty="0"/>
              <a:t>On the left side we see the cumulative view and the executive summary underneath it. In this case, the forecast is done in orange showing the forecast for 2012.</a:t>
            </a:r>
          </a:p>
          <a:p>
            <a:endParaRPr lang="en-US" dirty="0"/>
          </a:p>
          <a:p>
            <a:r>
              <a:rPr lang="en-US" dirty="0"/>
              <a:t>The top middle chart has another calculation from the data set, the average trick-or-treaters per time for all of the years.</a:t>
            </a:r>
          </a:p>
          <a:p>
            <a:endParaRPr lang="en-US" dirty="0"/>
          </a:p>
          <a:p>
            <a:r>
              <a:rPr lang="en-US" dirty="0"/>
              <a:t>The top right shows popular costumes, but again, there is no source data listed for this information.</a:t>
            </a:r>
          </a:p>
          <a:p>
            <a:endParaRPr lang="en-US" dirty="0"/>
          </a:p>
          <a:p>
            <a:r>
              <a:rPr lang="en-US" dirty="0"/>
              <a:t>Finally, along the bottom we see the first example of the year distribution shown by time.</a:t>
            </a:r>
          </a:p>
        </p:txBody>
      </p:sp>
    </p:spTree>
    <p:extLst>
      <p:ext uri="{BB962C8B-B14F-4D97-AF65-F5344CB8AC3E}">
        <p14:creationId xmlns:p14="http://schemas.microsoft.com/office/powerpoint/2010/main" val="3992006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was done in Excel as a Halloween Planning Dashboard. We see the average trick-or-treaters by each time segment, along with the executive view. The third chart is a comparison of the trick-or-treaters with the Dow Jones Industrial average. This last one is a good example of correlation vs. causation because it’s unlikely that the kids or parents made their trick-or-treating decision based on how the stock market was doing. There might be some argument that economic conditions might affect the number of trick-or-treaters, but this would be better compared to something at the local level and not the Dow index.</a:t>
            </a:r>
          </a:p>
          <a:p>
            <a:endParaRPr lang="en-US" dirty="0"/>
          </a:p>
          <a:p>
            <a:r>
              <a:rPr lang="en-US" dirty="0"/>
              <a:t>There’s a number of interesting things on this one. For example, notice the question marks that are shown that users can click to get more information. Also, the Knowledge and Recommendation sections are great for providing the user with a quick summary of what is learned from this data and what the recommendations are as a result. It provides an excellent annotation layer.</a:t>
            </a:r>
          </a:p>
          <a:p>
            <a:endParaRPr lang="en-US" dirty="0"/>
          </a:p>
          <a:p>
            <a:r>
              <a:rPr lang="en-US" dirty="0"/>
              <a:t>There are a number of design issues with this dashboard though. Let’s examine a few things, mostly minor changes that we can make to clean this visualization up and declutter it.</a:t>
            </a:r>
          </a:p>
          <a:p>
            <a:endParaRPr lang="en-US" dirty="0"/>
          </a:p>
          <a:p>
            <a:r>
              <a:rPr lang="en-US" dirty="0"/>
              <a:t>1.) there is rotated text on the x-axis of the first chart. This is a result of 6:00 having the 00 and Excel auto formatting the labels to make them fit.</a:t>
            </a:r>
          </a:p>
          <a:p>
            <a:r>
              <a:rPr lang="en-US" dirty="0"/>
              <a:t>2.) notice the x-axis from the first chart drops down to the second chart and then again to the third chart. They are all positioned differently.</a:t>
            </a:r>
          </a:p>
          <a:p>
            <a:r>
              <a:rPr lang="en-US" dirty="0"/>
              <a:t>3.) the legends take up large amounts of space on the right of each graph. Some of them are repeated with the title, for example “Average visitors per timeframe” and “total visitors in a given year”</a:t>
            </a:r>
          </a:p>
          <a:p>
            <a:r>
              <a:rPr lang="en-US" dirty="0"/>
              <a:t>4.) the markers on the line chart are big on one chart, but smaller on the other.</a:t>
            </a:r>
          </a:p>
          <a:p>
            <a:r>
              <a:rPr lang="en-US" dirty="0"/>
              <a:t>5.) the gridlines are dark and in small increments.</a:t>
            </a:r>
          </a:p>
          <a:p>
            <a:endParaRPr lang="en-US" dirty="0"/>
          </a:p>
          <a:p>
            <a:r>
              <a:rPr lang="en-US" dirty="0"/>
              <a:t>Let’s see if we can address these points to create a better visualization.</a:t>
            </a:r>
          </a:p>
        </p:txBody>
      </p:sp>
    </p:spTree>
    <p:extLst>
      <p:ext uri="{BB962C8B-B14F-4D97-AF65-F5344CB8AC3E}">
        <p14:creationId xmlns:p14="http://schemas.microsoft.com/office/powerpoint/2010/main" val="1077220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redesign the x-axis is straight across, it avoids the rotated text and it utilizes sub-titles to avoid the legends taking up so much space. The gridlines have been muted and spaced in larger increments and the dots on the line chart are smaller and consistent on both line charts. There’s certainly more we could do to clean this up even further, but let’s look at some more examples.</a:t>
            </a:r>
          </a:p>
        </p:txBody>
      </p:sp>
    </p:spTree>
    <p:extLst>
      <p:ext uri="{BB962C8B-B14F-4D97-AF65-F5344CB8AC3E}">
        <p14:creationId xmlns:p14="http://schemas.microsoft.com/office/powerpoint/2010/main" val="4120160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one we see the Excel default colors again and some very familiar views of the data.</a:t>
            </a:r>
          </a:p>
          <a:p>
            <a:endParaRPr lang="en-US" dirty="0"/>
          </a:p>
          <a:p>
            <a:r>
              <a:rPr lang="en-US" dirty="0"/>
              <a:t>The bottom left hand chart shows two donut charts with the method of collecting candy. While this was an interesting idea, there is no source for this data and it’s a very difficult view of that data. Comparing average candy price on the outside donut against the pounds of candy on the inside is impossible. This could be better as a clustered bar, and that is assuming that the data being compared is an accurate comparison to begin with.</a:t>
            </a:r>
          </a:p>
          <a:p>
            <a:endParaRPr lang="en-US" dirty="0"/>
          </a:p>
          <a:p>
            <a:r>
              <a:rPr lang="en-US" dirty="0"/>
              <a:t>There is an interesting calculation that the student created, which is the “Return on Candy Investment” or ROCI. This is a good example of translating the data into a financial impact, but in this case, the conclusion is that the homeowner should “buy the candy he likes and turn the lights out”. That might make the most financial sense, but it misses the point of Halloween, so it’s not really a valid conclusion.</a:t>
            </a:r>
          </a:p>
          <a:p>
            <a:endParaRPr lang="en-US" dirty="0"/>
          </a:p>
          <a:p>
            <a:r>
              <a:rPr lang="en-US" dirty="0"/>
              <a:t>Finally, notice the gradient color that is used on the bar charts. The color does not add anything to the data and is potentially confusing to a reader. They may be left wondering, why is the bar going from yellow to red to show this data? </a:t>
            </a:r>
          </a:p>
        </p:txBody>
      </p:sp>
    </p:spTree>
    <p:extLst>
      <p:ext uri="{BB962C8B-B14F-4D97-AF65-F5344CB8AC3E}">
        <p14:creationId xmlns:p14="http://schemas.microsoft.com/office/powerpoint/2010/main" val="3527601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example of using weather data, in this case the Wind Speed compared to the stragglers. This student misspelled the title of the viz and decided to rotated the text on the y-axis. In most cultures people read left to right. There has been research done about rotating text. The more text is rotated, the longer it takes for readers to read it and the more errors they will have.</a:t>
            </a:r>
          </a:p>
          <a:p>
            <a:endParaRPr lang="en-US" dirty="0"/>
          </a:p>
        </p:txBody>
      </p:sp>
    </p:spTree>
    <p:extLst>
      <p:ext uri="{BB962C8B-B14F-4D97-AF65-F5344CB8AC3E}">
        <p14:creationId xmlns:p14="http://schemas.microsoft.com/office/powerpoint/2010/main" val="300276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example of the stragglers past 8pm. In this case, time would be better on the x-axis so that we can see the trend going up to 2011.</a:t>
            </a:r>
          </a:p>
        </p:txBody>
      </p:sp>
    </p:spTree>
    <p:extLst>
      <p:ext uri="{BB962C8B-B14F-4D97-AF65-F5344CB8AC3E}">
        <p14:creationId xmlns:p14="http://schemas.microsoft.com/office/powerpoint/2010/main" val="3712577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another example where time is rotated. In general, bar charts can be shown vertically or horizontally, but if trying to show a trend over time it is better to keep time on the x-axis. In general, readers expect to see time with cave men on the left going to space men on the right.</a:t>
            </a:r>
          </a:p>
        </p:txBody>
      </p:sp>
    </p:spTree>
    <p:extLst>
      <p:ext uri="{BB962C8B-B14F-4D97-AF65-F5344CB8AC3E}">
        <p14:creationId xmlns:p14="http://schemas.microsoft.com/office/powerpoint/2010/main" val="3744354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actual data for those years. Notice that it’s hard to see the trend up to 2011</a:t>
            </a:r>
            <a:r>
              <a:rPr lang="en-US" baseline="0" dirty="0" smtClean="0"/>
              <a:t> and then the drop in 2012.</a:t>
            </a:r>
            <a:endParaRPr lang="en-US" dirty="0"/>
          </a:p>
        </p:txBody>
      </p:sp>
    </p:spTree>
    <p:extLst>
      <p:ext uri="{BB962C8B-B14F-4D97-AF65-F5344CB8AC3E}">
        <p14:creationId xmlns:p14="http://schemas.microsoft.com/office/powerpoint/2010/main" val="2789282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Simply rotating the chart and keeping time on the x-axis allows us to see that trend up followed</a:t>
            </a:r>
            <a:r>
              <a:rPr lang="en-US" baseline="0" dirty="0" smtClean="0"/>
              <a:t> by the drop.</a:t>
            </a:r>
            <a:endParaRPr lang="en-US" dirty="0"/>
          </a:p>
        </p:txBody>
      </p:sp>
    </p:spTree>
    <p:extLst>
      <p:ext uri="{BB962C8B-B14F-4D97-AF65-F5344CB8AC3E}">
        <p14:creationId xmlns:p14="http://schemas.microsoft.com/office/powerpoint/2010/main" val="204964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line chart can</a:t>
            </a:r>
            <a:r>
              <a:rPr lang="en-US" baseline="0" dirty="0" smtClean="0"/>
              <a:t> be a great option for showing a trend over time. Also, a line chart does not have to start the axis at zero because it does not encode length from a baseline, so there are some additional benefits.</a:t>
            </a:r>
            <a:endParaRPr lang="en-US" dirty="0"/>
          </a:p>
        </p:txBody>
      </p:sp>
    </p:spTree>
    <p:extLst>
      <p:ext uri="{BB962C8B-B14F-4D97-AF65-F5344CB8AC3E}">
        <p14:creationId xmlns:p14="http://schemas.microsoft.com/office/powerpoint/2010/main" val="1491730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p>
          <a:p>
            <a:endParaRPr lang="en-US" dirty="0" smtClean="0"/>
          </a:p>
          <a:p>
            <a:r>
              <a:rPr lang="en-US" dirty="0" smtClean="0"/>
              <a:t>The</a:t>
            </a:r>
            <a:r>
              <a:rPr lang="en-US" baseline="0" dirty="0" smtClean="0"/>
              <a:t> purpose of this section is to learn the fundamentals of data visualization by reviewing many examples of work on the first assignment using the Halloween data set.</a:t>
            </a:r>
          </a:p>
          <a:p>
            <a:endParaRPr lang="en-US" dirty="0"/>
          </a:p>
        </p:txBody>
      </p:sp>
    </p:spTree>
    <p:extLst>
      <p:ext uri="{BB962C8B-B14F-4D97-AF65-F5344CB8AC3E}">
        <p14:creationId xmlns:p14="http://schemas.microsoft.com/office/powerpoint/2010/main" val="344606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feel compelled</a:t>
            </a:r>
            <a:r>
              <a:rPr lang="en-US" baseline="0" dirty="0" smtClean="0"/>
              <a:t> to label every point on the line chart. If there are lots of lines or lots of points, consider labelling the first and last points and then other points that are meaningful, for example the highest or lowest point. Notice we get the same information with just 3 labels. The trend goes up to 869 in 2011 and then drops in 2012. If the other points are still important, but not important enough to label, then consider a y-axis with labels and light grid lines to add additional context to those unlabeled points.</a:t>
            </a:r>
            <a:endParaRPr lang="en-US" dirty="0"/>
          </a:p>
        </p:txBody>
      </p:sp>
    </p:spTree>
    <p:extLst>
      <p:ext uri="{BB962C8B-B14F-4D97-AF65-F5344CB8AC3E}">
        <p14:creationId xmlns:p14="http://schemas.microsoft.com/office/powerpoint/2010/main" val="4232762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dirty="0" smtClean="0"/>
              <a:t>great </a:t>
            </a:r>
            <a:r>
              <a:rPr lang="en-US" dirty="0"/>
              <a:t>analysis of the data showing yet another calculation </a:t>
            </a:r>
            <a:r>
              <a:rPr lang="en-US" dirty="0" smtClean="0"/>
              <a:t>that can be used in </a:t>
            </a:r>
            <a:r>
              <a:rPr lang="en-US" dirty="0"/>
              <a:t>the data. The bars plot the minimum number and maximum number of trick-or-treaters in each time segment. The result is a range of low to high for each half-hour segment.</a:t>
            </a:r>
          </a:p>
        </p:txBody>
      </p:sp>
    </p:spTree>
    <p:extLst>
      <p:ext uri="{BB962C8B-B14F-4D97-AF65-F5344CB8AC3E}">
        <p14:creationId xmlns:p14="http://schemas.microsoft.com/office/powerpoint/2010/main" val="3425321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it’s best to avoid Excel defaults. Notice how the students plotted very similar charts using various default formatting options in Excel. Person A and Person B.</a:t>
            </a:r>
          </a:p>
        </p:txBody>
      </p:sp>
    </p:spTree>
    <p:extLst>
      <p:ext uri="{BB962C8B-B14F-4D97-AF65-F5344CB8AC3E}">
        <p14:creationId xmlns:p14="http://schemas.microsoft.com/office/powerpoint/2010/main" val="1341751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 C and Person D, with the standard purple, green, red and blue colors of Excel</a:t>
            </a:r>
          </a:p>
        </p:txBody>
      </p:sp>
    </p:spTree>
    <p:extLst>
      <p:ext uri="{BB962C8B-B14F-4D97-AF65-F5344CB8AC3E}">
        <p14:creationId xmlns:p14="http://schemas.microsoft.com/office/powerpoint/2010/main" val="3128336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 E and F.</a:t>
            </a:r>
          </a:p>
        </p:txBody>
      </p:sp>
    </p:spTree>
    <p:extLst>
      <p:ext uri="{BB962C8B-B14F-4D97-AF65-F5344CB8AC3E}">
        <p14:creationId xmlns:p14="http://schemas.microsoft.com/office/powerpoint/2010/main" val="3477253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person G.</a:t>
            </a:r>
          </a:p>
        </p:txBody>
      </p:sp>
    </p:spTree>
    <p:extLst>
      <p:ext uri="{BB962C8B-B14F-4D97-AF65-F5344CB8AC3E}">
        <p14:creationId xmlns:p14="http://schemas.microsoft.com/office/powerpoint/2010/main" val="1214686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seeing those, it’s a sigh of relief to see something a bit different.</a:t>
            </a:r>
          </a:p>
        </p:txBody>
      </p:sp>
    </p:spTree>
    <p:extLst>
      <p:ext uri="{BB962C8B-B14F-4D97-AF65-F5344CB8AC3E}">
        <p14:creationId xmlns:p14="http://schemas.microsoft.com/office/powerpoint/2010/main" val="2268021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[Animated GIF from darkhorseanalytics.com]</a:t>
            </a:r>
            <a:endParaRPr lang="en-US" b="1" dirty="0"/>
          </a:p>
        </p:txBody>
      </p:sp>
    </p:spTree>
    <p:extLst>
      <p:ext uri="{BB962C8B-B14F-4D97-AF65-F5344CB8AC3E}">
        <p14:creationId xmlns:p14="http://schemas.microsoft.com/office/powerpoint/2010/main" val="1762876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thousands of students that have used this data set as part of their class, this data set has been used across the world for corporate training as well. It was used for a number of years at KPMG, one of the big four accounting firms, as part of their internal data visualization training. There have been hundreds of KPMG analyst, directors and managers work on this, so it’s easy to say that millions of dollars of time has gone into analyzing the trick-or-treaters here.</a:t>
            </a:r>
          </a:p>
        </p:txBody>
      </p:sp>
    </p:spTree>
    <p:extLst>
      <p:ext uri="{BB962C8B-B14F-4D97-AF65-F5344CB8AC3E}">
        <p14:creationId xmlns:p14="http://schemas.microsoft.com/office/powerpoint/2010/main" val="11741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partners at KPMG decided to “Blame it on Obama”. Apparently it was his fault that the trick-or-treater count was down in 2012. The reason presented was that President Obama was scheduled to speak on Halloween in 2012 at the University of Cincinnati as the theory was that people would be attending that event. The viz shows the trick-or-treaters lost as a number equal to his head on the bar chart. This theory was later debunked as the speaking event was cancelled and President Obama did not come to Cincinnati that evening.</a:t>
            </a:r>
          </a:p>
        </p:txBody>
      </p:sp>
    </p:spTree>
    <p:extLst>
      <p:ext uri="{BB962C8B-B14F-4D97-AF65-F5344CB8AC3E}">
        <p14:creationId xmlns:p14="http://schemas.microsoft.com/office/powerpoint/2010/main" val="4294379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set for this week’s assignment was very simple. It only has data for a few years and it simply counts the trick-or-treaters in half hour increments. Most organizations have data like this. Counting widgets or sales over time, in some period, maybe days, weeks, quarters or months. In the following examples we will see how this data can be transformed with various calculations as well as additional data that can be appended to create interesting stories within this very simple data set.</a:t>
            </a:r>
          </a:p>
        </p:txBody>
      </p:sp>
    </p:spTree>
    <p:extLst>
      <p:ext uri="{BB962C8B-B14F-4D97-AF65-F5344CB8AC3E}">
        <p14:creationId xmlns:p14="http://schemas.microsoft.com/office/powerpoint/2010/main" val="2454142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student looked at the unemployment rate versus the trick-or-treaters. Another example similar to the Dow Jones comparison.</a:t>
            </a:r>
          </a:p>
        </p:txBody>
      </p:sp>
    </p:spTree>
    <p:extLst>
      <p:ext uri="{BB962C8B-B14F-4D97-AF65-F5344CB8AC3E}">
        <p14:creationId xmlns:p14="http://schemas.microsoft.com/office/powerpoint/2010/main" val="551404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student looked at Child Obesity vs. the total trick-or-treaters. This is another example where time would be better on the x-axis to show the trend over time. However, there are bigger issues here. Take a close look at the bars. What’s the problem?</a:t>
            </a:r>
          </a:p>
          <a:p>
            <a:r>
              <a:rPr lang="en-US" dirty="0"/>
              <a:t>[give the students a minute to examine and figure this out]</a:t>
            </a:r>
          </a:p>
          <a:p>
            <a:endParaRPr lang="en-US" dirty="0"/>
          </a:p>
          <a:p>
            <a:r>
              <a:rPr lang="en-US" dirty="0"/>
              <a:t>This one is a bit tricky, because the bars for the trick-or-treaters is plotted correctly, but the Childhood Obesity is not. The axis for the Obesity % does not start at zero. Notice the VERY small differences in the data, but the large differences in the length of the bars.</a:t>
            </a:r>
          </a:p>
          <a:p>
            <a:endParaRPr lang="en-US" dirty="0"/>
          </a:p>
          <a:p>
            <a:r>
              <a:rPr lang="en-US" dirty="0"/>
              <a:t>When encoding data using length or height it is imperative that the axis begins at zero otherwise the comparison will be distorted and potentially deceiving.</a:t>
            </a:r>
          </a:p>
          <a:p>
            <a:endParaRPr lang="en-US" dirty="0"/>
          </a:p>
          <a:p>
            <a:r>
              <a:rPr lang="en-US" dirty="0"/>
              <a:t>In addition, this analysis is flawed. The student is visualizing this as if to say “Fat kids like Candy”. The data shows no relationship to this at all, in fact, the lowest count in 2008 has the highest child obesity, but the difference in the Obesity % is so small year to year that it’s basically flat, decreasing slightly.</a:t>
            </a:r>
          </a:p>
          <a:p>
            <a:endParaRPr lang="en-US" dirty="0"/>
          </a:p>
          <a:p>
            <a:r>
              <a:rPr lang="en-US" dirty="0"/>
              <a:t>Overall this is a flawed analysis that is poorly visualized.</a:t>
            </a:r>
          </a:p>
        </p:txBody>
      </p:sp>
    </p:spTree>
    <p:extLst>
      <p:ext uri="{BB962C8B-B14F-4D97-AF65-F5344CB8AC3E}">
        <p14:creationId xmlns:p14="http://schemas.microsoft.com/office/powerpoint/2010/main" val="1189167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the “day of week”, which could be an interesting comparison as more years of data are gathered. Notice Excel defaulting the name of the series to “Series 1”, which is not helpful.</a:t>
            </a:r>
          </a:p>
        </p:txBody>
      </p:sp>
    </p:spTree>
    <p:extLst>
      <p:ext uri="{BB962C8B-B14F-4D97-AF65-F5344CB8AC3E}">
        <p14:creationId xmlns:p14="http://schemas.microsoft.com/office/powerpoint/2010/main" val="1823807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looked at weather, specifically the average temperature. Be very careful with averages. In this case, the average daily temperature is showing that 2009 was the warmest year. Let’s examine the data for the temperature.</a:t>
            </a:r>
          </a:p>
        </p:txBody>
      </p:sp>
    </p:spTree>
    <p:extLst>
      <p:ext uri="{BB962C8B-B14F-4D97-AF65-F5344CB8AC3E}">
        <p14:creationId xmlns:p14="http://schemas.microsoft.com/office/powerpoint/2010/main" val="1402137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is just one measure of central tendency, along with median and mode. It’s always a good idea to examine the data, looking at the min and max and the distribution of the data used to calculate the average. Notice 2008 with the minimum of 30 degrees and a maximum of 72 degrees (Fahrenheit).</a:t>
            </a:r>
          </a:p>
          <a:p>
            <a:endParaRPr lang="en-US" dirty="0"/>
          </a:p>
        </p:txBody>
      </p:sp>
    </p:spTree>
    <p:extLst>
      <p:ext uri="{BB962C8B-B14F-4D97-AF65-F5344CB8AC3E}">
        <p14:creationId xmlns:p14="http://schemas.microsoft.com/office/powerpoint/2010/main" val="148936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range for each of the years. Notice the wide range of 2008. The problem is that when using the daily average students came to the conclusion that 2009 was the warmest year, when in fact, if we look at the hourly temperature for the time during trick-or-treating hours we will see a completing different picture of the data.</a:t>
            </a:r>
          </a:p>
        </p:txBody>
      </p:sp>
    </p:spTree>
    <p:extLst>
      <p:ext uri="{BB962C8B-B14F-4D97-AF65-F5344CB8AC3E}">
        <p14:creationId xmlns:p14="http://schemas.microsoft.com/office/powerpoint/2010/main" val="1883523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2008, the temperature at the time of trick-or-treating was almost 70 degrees making 2008 the warmest year by far. Not only was 2009 not the warmest year, it actually started as the coldest year. By using the daily average we distort the data and tell a completely inaccurate story.</a:t>
            </a:r>
          </a:p>
        </p:txBody>
      </p:sp>
    </p:spTree>
    <p:extLst>
      <p:ext uri="{BB962C8B-B14F-4D97-AF65-F5344CB8AC3E}">
        <p14:creationId xmlns:p14="http://schemas.microsoft.com/office/powerpoint/2010/main" val="3894182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student looked at precipitation. </a:t>
            </a:r>
            <a:r>
              <a:rPr lang="en-US" dirty="0" smtClean="0"/>
              <a:t>As we discussed earlier, a line </a:t>
            </a:r>
            <a:r>
              <a:rPr lang="en-US" dirty="0"/>
              <a:t>chart is a great chart to show a tend over time, but in this case we don’t actually have a trend over time. We have a single </a:t>
            </a:r>
            <a:r>
              <a:rPr lang="en-US" dirty="0" smtClean="0"/>
              <a:t>point </a:t>
            </a:r>
            <a:r>
              <a:rPr lang="en-US" dirty="0"/>
              <a:t>that has precipitation and the others are all zero or near zero. </a:t>
            </a:r>
          </a:p>
        </p:txBody>
      </p:sp>
    </p:spTree>
    <p:extLst>
      <p:ext uri="{BB962C8B-B14F-4D97-AF65-F5344CB8AC3E}">
        <p14:creationId xmlns:p14="http://schemas.microsoft.com/office/powerpoint/2010/main" val="1498731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why not just plot the single point, using a lollipop chart that looks a bit like a raindrop. Notice there are 9 labels on the y-axis axis to help the reader approximate where 1 point of data is on the line chart. So let’s get rid of those and just label the one point.</a:t>
            </a:r>
          </a:p>
        </p:txBody>
      </p:sp>
    </p:spTree>
    <p:extLst>
      <p:ext uri="{BB962C8B-B14F-4D97-AF65-F5344CB8AC3E}">
        <p14:creationId xmlns:p14="http://schemas.microsoft.com/office/powerpoint/2010/main" val="3117449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point has a single label which give us the exact number. Much simpler and cleaner.</a:t>
            </a:r>
          </a:p>
        </p:txBody>
      </p:sp>
    </p:spTree>
    <p:extLst>
      <p:ext uri="{BB962C8B-B14F-4D97-AF65-F5344CB8AC3E}">
        <p14:creationId xmlns:p14="http://schemas.microsoft.com/office/powerpoint/2010/main" val="408134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 Examples can be added here and/or replace other examples throughout this deck.</a:t>
            </a:r>
            <a:endParaRPr lang="en-US" dirty="0"/>
          </a:p>
        </p:txBody>
      </p:sp>
    </p:spTree>
    <p:extLst>
      <p:ext uri="{BB962C8B-B14F-4D97-AF65-F5344CB8AC3E}">
        <p14:creationId xmlns:p14="http://schemas.microsoft.com/office/powerpoint/2010/main" val="33354767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student decided to use pie charts to show the phase of the moon. We see 10% visible, 25%, 75% and 100%.</a:t>
            </a:r>
          </a:p>
          <a:p>
            <a:endParaRPr lang="en-US" dirty="0"/>
          </a:p>
          <a:p>
            <a:r>
              <a:rPr lang="en-US" dirty="0"/>
              <a:t>1.) Notice the color legend repeating</a:t>
            </a:r>
          </a:p>
          <a:p>
            <a:r>
              <a:rPr lang="en-US" dirty="0"/>
              <a:t>2.) there are 11 y-axis labels over 4 bars, totaling 44 labels to give us an approximate idea of the value of 4 bars.</a:t>
            </a:r>
          </a:p>
          <a:p>
            <a:r>
              <a:rPr lang="en-US" dirty="0"/>
              <a:t>3.) look closely at the boxes around the bar charts. They are not aligned. The first two are lower than the fourth and the third one seems smaller.</a:t>
            </a:r>
          </a:p>
          <a:p>
            <a:endParaRPr lang="en-US" dirty="0"/>
          </a:p>
          <a:p>
            <a:r>
              <a:rPr lang="en-US" dirty="0"/>
              <a:t>We will talk more about the difficulty with pie charts, but in this case there are only 2 slices. From a design standpoint, we have to ask ourselves, if we want to show the phases of the moon, then why not just show the phases of the moon instead of pie charts?</a:t>
            </a:r>
          </a:p>
          <a:p>
            <a:endParaRPr lang="en-US" dirty="0"/>
          </a:p>
        </p:txBody>
      </p:sp>
    </p:spTree>
    <p:extLst>
      <p:ext uri="{BB962C8B-B14F-4D97-AF65-F5344CB8AC3E}">
        <p14:creationId xmlns:p14="http://schemas.microsoft.com/office/powerpoint/2010/main" val="1330219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FIX IMAGE (moon and right border)</a:t>
            </a:r>
          </a:p>
          <a:p>
            <a:endParaRPr lang="en-US" dirty="0"/>
          </a:p>
          <a:p>
            <a:r>
              <a:rPr lang="en-US" dirty="0"/>
              <a:t>This redesign shows images of the moon from Wikipedia and four bar charts, each with a data label showing the exact number of trick-or-treaters. Overall a much simpler and cleaner design.</a:t>
            </a:r>
          </a:p>
          <a:p>
            <a:endParaRPr lang="en-US" dirty="0"/>
          </a:p>
        </p:txBody>
      </p:sp>
    </p:spTree>
    <p:extLst>
      <p:ext uri="{BB962C8B-B14F-4D97-AF65-F5344CB8AC3E}">
        <p14:creationId xmlns:p14="http://schemas.microsoft.com/office/powerpoint/2010/main" val="3785190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was very well done. The student looked at the turnout for trick-or-treaters compared to rain. A very simple use of color with rain in blue. Dot encode precise values. Time is plotted on the x-axis, </a:t>
            </a:r>
            <a:r>
              <a:rPr lang="en-US"/>
              <a:t>the gridlines </a:t>
            </a:r>
            <a:r>
              <a:rPr lang="en-US" dirty="0"/>
              <a:t>are muted and in increments of 100. He also avoided rotated text with the axis label, cited his source for the data and listed the author and date of the viz.</a:t>
            </a:r>
          </a:p>
        </p:txBody>
      </p:sp>
    </p:spTree>
    <p:extLst>
      <p:ext uri="{BB962C8B-B14F-4D97-AF65-F5344CB8AC3E}">
        <p14:creationId xmlns:p14="http://schemas.microsoft.com/office/powerpoint/2010/main" val="3738952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dashboard shows the # of candies by year within time. </a:t>
            </a:r>
          </a:p>
          <a:p>
            <a:endParaRPr lang="en-US" baseline="0" dirty="0" smtClean="0"/>
          </a:p>
          <a:p>
            <a:r>
              <a:rPr lang="en-US" baseline="0" dirty="0" smtClean="0"/>
              <a:t>The chart in the top right hand corner shows temperature and humidity with the day of week, but what’s wrong with this line chart?</a:t>
            </a:r>
          </a:p>
          <a:p>
            <a:r>
              <a:rPr lang="en-US" baseline="0" dirty="0" smtClean="0"/>
              <a:t>[ask students]</a:t>
            </a:r>
          </a:p>
          <a:p>
            <a:r>
              <a:rPr lang="en-US" baseline="0" dirty="0" smtClean="0"/>
              <a:t>The issue here is that time is plotted backwards on the x-axis.</a:t>
            </a:r>
          </a:p>
          <a:p>
            <a:endParaRPr lang="en-US" baseline="0" dirty="0" smtClean="0"/>
          </a:p>
          <a:p>
            <a:r>
              <a:rPr lang="en-US" baseline="0" dirty="0" smtClean="0"/>
              <a:t>This student also showed the phases of the moon, but in this case used the size of the circles on the scatter plot.</a:t>
            </a:r>
            <a:endParaRPr lang="en-US" dirty="0"/>
          </a:p>
        </p:txBody>
      </p:sp>
    </p:spTree>
    <p:extLst>
      <p:ext uri="{BB962C8B-B14F-4D97-AF65-F5344CB8AC3E}">
        <p14:creationId xmlns:p14="http://schemas.microsoft.com/office/powerpoint/2010/main" val="2170767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dashboard shows various distributions by year and time. The chart on the bottom row shows a new</a:t>
            </a:r>
            <a:r>
              <a:rPr lang="en-US" baseline="0" dirty="0" smtClean="0"/>
              <a:t> calculation that we haven’t seen before. This comparisons shows the % change of distributed candies referenced to the first year of data collection in 2008. Another example of table calculations that can be done to provide additional information.</a:t>
            </a:r>
            <a:endParaRPr lang="en-US" dirty="0"/>
          </a:p>
        </p:txBody>
      </p:sp>
    </p:spTree>
    <p:extLst>
      <p:ext uri="{BB962C8B-B14F-4D97-AF65-F5344CB8AC3E}">
        <p14:creationId xmlns:p14="http://schemas.microsoft.com/office/powerpoint/2010/main" val="16704485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it’s your turn. What are the issues with this chart?</a:t>
            </a:r>
          </a:p>
          <a:p>
            <a:r>
              <a:rPr lang="en-US" baseline="0" dirty="0" smtClean="0"/>
              <a:t>[give the students time to discuss]</a:t>
            </a:r>
          </a:p>
          <a:p>
            <a:endParaRPr lang="en-US" baseline="0" dirty="0" smtClean="0"/>
          </a:p>
          <a:p>
            <a:r>
              <a:rPr lang="en-US" baseline="0" dirty="0" smtClean="0"/>
              <a:t>Students will typically get:</a:t>
            </a:r>
          </a:p>
          <a:p>
            <a:r>
              <a:rPr lang="en-US" baseline="0" dirty="0" smtClean="0"/>
              <a:t>1.) time backwards on the x-axis</a:t>
            </a:r>
          </a:p>
          <a:p>
            <a:r>
              <a:rPr lang="en-US" baseline="0" dirty="0" smtClean="0"/>
              <a:t>2.) rotated text</a:t>
            </a:r>
          </a:p>
          <a:p>
            <a:r>
              <a:rPr lang="en-US" baseline="0" dirty="0" smtClean="0"/>
              <a:t>3.) y-axis labels don’t need decimal places and with the data labels aren’t necessary at all.</a:t>
            </a:r>
          </a:p>
          <a:p>
            <a:r>
              <a:rPr lang="en-US" baseline="0" dirty="0" smtClean="0"/>
              <a:t>4.) heavy gridlines in small increments</a:t>
            </a:r>
          </a:p>
          <a:p>
            <a:endParaRPr lang="en-US" baseline="0" dirty="0" smtClean="0"/>
          </a:p>
          <a:p>
            <a:r>
              <a:rPr lang="en-US" baseline="0" dirty="0" smtClean="0"/>
              <a:t>The biggest issue though is the data that is being plotted. If the students don’t catch this, you can tell them to think about the data.</a:t>
            </a:r>
          </a:p>
          <a:p>
            <a:endParaRPr lang="en-US" baseline="0" dirty="0" smtClean="0"/>
          </a:p>
          <a:p>
            <a:r>
              <a:rPr lang="en-US" baseline="0" dirty="0" smtClean="0"/>
              <a:t>Is it reasonable to think that the homeowner spend $3,190.07 on Halloween? That’s the price of a used car. Halloween can be expensive with the large number of trick-or-treaters, but these numbers are off by a factor of 10.</a:t>
            </a:r>
          </a:p>
          <a:p>
            <a:endParaRPr lang="en-US" dirty="0"/>
          </a:p>
        </p:txBody>
      </p:sp>
    </p:spTree>
    <p:extLst>
      <p:ext uri="{BB962C8B-B14F-4D97-AF65-F5344CB8AC3E}">
        <p14:creationId xmlns:p14="http://schemas.microsoft.com/office/powerpoint/2010/main" val="2076128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student created a beautiful dashboard. Look</a:t>
            </a:r>
            <a:r>
              <a:rPr lang="en-US" baseline="0" dirty="0" smtClean="0"/>
              <a:t> at the great use of color and the design elements. It is very clean, the data source and author are listed. </a:t>
            </a:r>
          </a:p>
          <a:p>
            <a:endParaRPr lang="en-US" baseline="0" dirty="0" smtClean="0"/>
          </a:p>
        </p:txBody>
      </p:sp>
    </p:spTree>
    <p:extLst>
      <p:ext uri="{BB962C8B-B14F-4D97-AF65-F5344CB8AC3E}">
        <p14:creationId xmlns:p14="http://schemas.microsoft.com/office/powerpoint/2010/main" val="1081405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Jumping to some</a:t>
            </a:r>
            <a:r>
              <a:rPr lang="en-US" baseline="0" dirty="0" smtClean="0"/>
              <a:t> examples of students from 2016.</a:t>
            </a:r>
            <a:endParaRPr lang="en-US" dirty="0"/>
          </a:p>
        </p:txBody>
      </p:sp>
    </p:spTree>
    <p:extLst>
      <p:ext uri="{BB962C8B-B14F-4D97-AF65-F5344CB8AC3E}">
        <p14:creationId xmlns:p14="http://schemas.microsoft.com/office/powerpoint/2010/main" val="875766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student redesigned their visualization, using a highlight table to show times that had heavier trick-or-treater counts.  Notice the use of color and the design elements.</a:t>
            </a:r>
            <a:endParaRPr lang="en-US" dirty="0"/>
          </a:p>
        </p:txBody>
      </p:sp>
    </p:spTree>
    <p:extLst>
      <p:ext uri="{BB962C8B-B14F-4D97-AF65-F5344CB8AC3E}">
        <p14:creationId xmlns:p14="http://schemas.microsoft.com/office/powerpoint/2010/main" val="29289093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student used a box</a:t>
            </a:r>
            <a:r>
              <a:rPr lang="en-US" baseline="0" dirty="0" smtClean="0"/>
              <a:t> plot to show the distribution of years for each weekday. In this case, a range bar showing the minimum and maximum would be a better view of this data, especially since there are not that many data points to analyze the weekday.</a:t>
            </a:r>
            <a:endParaRPr lang="en-US" dirty="0"/>
          </a:p>
        </p:txBody>
      </p:sp>
    </p:spTree>
    <p:extLst>
      <p:ext uri="{BB962C8B-B14F-4D97-AF65-F5344CB8AC3E}">
        <p14:creationId xmlns:p14="http://schemas.microsoft.com/office/powerpoint/2010/main" val="114182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early years, students only had 4 years of data. This is a common view of the data, especially when plotting the data in Excel. This is a cumulative view of the trick-or-treaters by year, with a forecast added for 2012.</a:t>
            </a:r>
          </a:p>
        </p:txBody>
      </p:sp>
    </p:spTree>
    <p:extLst>
      <p:ext uri="{BB962C8B-B14F-4D97-AF65-F5344CB8AC3E}">
        <p14:creationId xmlns:p14="http://schemas.microsoft.com/office/powerpoint/2010/main" val="2707540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dashboard shows the average trick-or-treaters for</a:t>
            </a:r>
            <a:r>
              <a:rPr lang="en-US" baseline="0" dirty="0" smtClean="0"/>
              <a:t> all years. The chart on the right side shows an example of small multiples, comparing the time in each year.</a:t>
            </a:r>
            <a:endParaRPr lang="en-US" dirty="0"/>
          </a:p>
        </p:txBody>
      </p:sp>
    </p:spTree>
    <p:extLst>
      <p:ext uri="{BB962C8B-B14F-4D97-AF65-F5344CB8AC3E}">
        <p14:creationId xmlns:p14="http://schemas.microsoft.com/office/powerpoint/2010/main" val="1867594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viz</a:t>
            </a:r>
            <a:r>
              <a:rPr lang="en-US" dirty="0" smtClean="0"/>
              <a:t> has some great</a:t>
            </a:r>
            <a:r>
              <a:rPr lang="en-US" baseline="0" dirty="0" smtClean="0"/>
              <a:t> design elements. Notice the use of color and how “Rain” is blue in the title. This acts as the color legend and we can quickly see where the data is highlighted in blue throughout the viz. The dot plot could use a line to help show the trend over time. The rain clouds are similar to the lollipop example we saw earlier.</a:t>
            </a:r>
            <a:endParaRPr lang="en-US" dirty="0"/>
          </a:p>
        </p:txBody>
      </p:sp>
    </p:spTree>
    <p:extLst>
      <p:ext uri="{BB962C8B-B14F-4D97-AF65-F5344CB8AC3E}">
        <p14:creationId xmlns:p14="http://schemas.microsoft.com/office/powerpoint/2010/main" val="2071403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example was done in Excel and there is a document in the assessment folder explaining how to do this step-by-step. The large chart shows the comparison we saw in many of the previous examples, but utilizes the empty space in the top-left corner to show the executive summary. Color is consistent between charts.</a:t>
            </a:r>
            <a:endParaRPr lang="en-US" dirty="0"/>
          </a:p>
        </p:txBody>
      </p:sp>
    </p:spTree>
    <p:extLst>
      <p:ext uri="{BB962C8B-B14F-4D97-AF65-F5344CB8AC3E}">
        <p14:creationId xmlns:p14="http://schemas.microsoft.com/office/powerpoint/2010/main" val="2346045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add the two distribution comparisons, time by year and year by time. Hourly temperature is added on the top right.</a:t>
            </a:r>
            <a:endParaRPr lang="en-US" dirty="0"/>
          </a:p>
        </p:txBody>
      </p:sp>
    </p:spTree>
    <p:extLst>
      <p:ext uri="{BB962C8B-B14F-4D97-AF65-F5344CB8AC3E}">
        <p14:creationId xmlns:p14="http://schemas.microsoft.com/office/powerpoint/2010/main" val="17920305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Names of costumes</a:t>
            </a:r>
            <a:r>
              <a:rPr lang="en-US" baseline="0" dirty="0" smtClean="0"/>
              <a:t> could be added to provide context, but word clouds are not ideal for making precise quantitative comparisons.</a:t>
            </a:r>
            <a:endParaRPr lang="en-US" dirty="0"/>
          </a:p>
        </p:txBody>
      </p:sp>
    </p:spTree>
    <p:extLst>
      <p:ext uri="{BB962C8B-B14F-4D97-AF65-F5344CB8AC3E}">
        <p14:creationId xmlns:p14="http://schemas.microsoft.com/office/powerpoint/2010/main" val="1551527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example, the students visualization of rain has been added underneath the hourly temperature. This works very well in the context of this </a:t>
            </a:r>
            <a:r>
              <a:rPr lang="en-US" baseline="0" dirty="0" err="1" smtClean="0"/>
              <a:t>viz</a:t>
            </a:r>
            <a:r>
              <a:rPr lang="en-US" baseline="0" dirty="0" smtClean="0"/>
              <a:t>, but note that colors are being reused now to mean two different things. It’s always best to not </a:t>
            </a:r>
            <a:r>
              <a:rPr lang="en-US" baseline="0" dirty="0" err="1" smtClean="0"/>
              <a:t>resuse</a:t>
            </a:r>
            <a:r>
              <a:rPr lang="en-US" baseline="0" dirty="0" smtClean="0"/>
              <a:t> color to mean two different thing. In this case, a reader could be confused with blue being 2010 on all of the charts, but means rain on the scatter plot. This could be resolved by simply changing one of the blues to a different color.</a:t>
            </a:r>
            <a:endParaRPr lang="en-US" dirty="0"/>
          </a:p>
        </p:txBody>
      </p:sp>
    </p:spTree>
    <p:extLst>
      <p:ext uri="{BB962C8B-B14F-4D97-AF65-F5344CB8AC3E}">
        <p14:creationId xmlns:p14="http://schemas.microsoft.com/office/powerpoint/2010/main" val="1758191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Alberto</a:t>
            </a:r>
            <a:r>
              <a:rPr lang="en-US" baseline="0" dirty="0" smtClean="0"/>
              <a:t> Cairo is the author of The Functional Art. One of the fundamental concepts in the book. Let’s look at an example of this.</a:t>
            </a:r>
            <a:endParaRPr lang="en-US" dirty="0"/>
          </a:p>
        </p:txBody>
      </p:sp>
    </p:spTree>
    <p:extLst>
      <p:ext uri="{BB962C8B-B14F-4D97-AF65-F5344CB8AC3E}">
        <p14:creationId xmlns:p14="http://schemas.microsoft.com/office/powerpoint/2010/main" val="35720192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student created this visualization and there are lots of issues here. Instead of a showing a finished redesign, we will walk through the steps of a redesign..</a:t>
            </a:r>
          </a:p>
          <a:p>
            <a:endParaRPr lang="en-US" baseline="0" dirty="0" smtClean="0"/>
          </a:p>
          <a:p>
            <a:r>
              <a:rPr lang="en-US" baseline="0" dirty="0" smtClean="0"/>
              <a:t>1.) Markers on the line chart are different shapes.</a:t>
            </a:r>
          </a:p>
          <a:p>
            <a:r>
              <a:rPr lang="en-US" baseline="0" dirty="0" smtClean="0"/>
              <a:t>2.) Default colors of Excel are used</a:t>
            </a:r>
          </a:p>
          <a:p>
            <a:r>
              <a:rPr lang="en-US" baseline="0" dirty="0" smtClean="0"/>
              <a:t>3.) the color legend is plotted on a color background, but the data is plotted on a white background. Notice the light and dark blue on the lines with the white background compared to the colors in the legend.</a:t>
            </a:r>
          </a:p>
          <a:p>
            <a:r>
              <a:rPr lang="en-US" baseline="0" dirty="0" smtClean="0"/>
              <a:t>4.) the gridlines are in increments of 100 with dark gridlines.</a:t>
            </a:r>
          </a:p>
          <a:p>
            <a:endParaRPr lang="en-US" baseline="0" dirty="0" smtClean="0"/>
          </a:p>
          <a:p>
            <a:r>
              <a:rPr lang="en-US" baseline="0" dirty="0" smtClean="0"/>
              <a:t>Let’s clean some of this up.</a:t>
            </a:r>
          </a:p>
          <a:p>
            <a:endParaRPr lang="en-US" dirty="0"/>
          </a:p>
        </p:txBody>
      </p:sp>
    </p:spTree>
    <p:extLst>
      <p:ext uri="{BB962C8B-B14F-4D97-AF65-F5344CB8AC3E}">
        <p14:creationId xmlns:p14="http://schemas.microsoft.com/office/powerpoint/2010/main" val="11294261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example, the colors of the lines and text labels have been changed from the Excel default to colors that match the viz. This doesn’t look great though and we can’t tell which year is which without the color legend.</a:t>
            </a:r>
            <a:endParaRPr lang="en-US" dirty="0"/>
          </a:p>
        </p:txBody>
      </p:sp>
    </p:spTree>
    <p:extLst>
      <p:ext uri="{BB962C8B-B14F-4D97-AF65-F5344CB8AC3E}">
        <p14:creationId xmlns:p14="http://schemas.microsoft.com/office/powerpoint/2010/main" val="16759732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move the years to labels on the line and the labels can be plotted in the chart area to make it look cleaner. This looks much better, except for the y-axis label.</a:t>
            </a:r>
            <a:endParaRPr lang="en-US" dirty="0"/>
          </a:p>
        </p:txBody>
      </p:sp>
    </p:spTree>
    <p:extLst>
      <p:ext uri="{BB962C8B-B14F-4D97-AF65-F5344CB8AC3E}">
        <p14:creationId xmlns:p14="http://schemas.microsoft.com/office/powerpoint/2010/main" val="2732654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student has the cumulative view in the top left, the distribution in the top. Both of these charts use Excel defaults, which you will notice over and over in these examples. It’s good to remember that Microsoft Excel will do what it can to make your charts ugly while Tableau will do what it can to provide a cleaner chart by default.</a:t>
            </a:r>
          </a:p>
          <a:p>
            <a:endParaRPr lang="en-US" dirty="0"/>
          </a:p>
          <a:p>
            <a:r>
              <a:rPr lang="en-US" dirty="0"/>
              <a:t>The line charts at the top use different shapes as markers. In general, it is best to use small circles or dots so that the data points are precise. Using large shapes will over plot the points loosing precision. Also, if the shapes have multiple points, for example a square or X with four points on the edge, a triangle with three, or an asterisk with five, then precision can be overshadowed by these other points that surround the actual data point.</a:t>
            </a:r>
          </a:p>
          <a:p>
            <a:endParaRPr lang="en-US" dirty="0"/>
          </a:p>
          <a:p>
            <a:r>
              <a:rPr lang="en-US" dirty="0"/>
              <a:t>The bar chart on the bottom left is an example of a calculation. The student calculated the change year over year, which was not part of the original data set, but a simple calculation that was added which now provides new information.</a:t>
            </a:r>
          </a:p>
          <a:p>
            <a:endParaRPr lang="en-US" dirty="0"/>
          </a:p>
          <a:p>
            <a:r>
              <a:rPr lang="en-US" dirty="0"/>
              <a:t>The age frequency is an interesting look at the distribution of age of the trick-or-treaters, but no source for this data was provided.</a:t>
            </a:r>
          </a:p>
          <a:p>
            <a:endParaRPr lang="en-US" dirty="0"/>
          </a:p>
          <a:p>
            <a:r>
              <a:rPr lang="en-US" dirty="0"/>
              <a:t>Finally, notice the dark gridlines that are shown in narrow increments and the dark chart borders. This creates a bit of </a:t>
            </a:r>
            <a:r>
              <a:rPr lang="en-US" dirty="0" err="1"/>
              <a:t>Moire</a:t>
            </a:r>
            <a:r>
              <a:rPr lang="en-US" dirty="0"/>
              <a:t> effect as well as cluttering up the view of this dashboard. We will discuss this more later.</a:t>
            </a:r>
          </a:p>
        </p:txBody>
      </p:sp>
    </p:spTree>
    <p:extLst>
      <p:ext uri="{BB962C8B-B14F-4D97-AF65-F5344CB8AC3E}">
        <p14:creationId xmlns:p14="http://schemas.microsoft.com/office/powerpoint/2010/main" val="7676959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try moving it closer, or rotating it and plotting with the text, but let’s consider other alternatives.</a:t>
            </a:r>
            <a:endParaRPr lang="en-US" dirty="0"/>
          </a:p>
        </p:txBody>
      </p:sp>
    </p:spTree>
    <p:extLst>
      <p:ext uri="{BB962C8B-B14F-4D97-AF65-F5344CB8AC3E}">
        <p14:creationId xmlns:p14="http://schemas.microsoft.com/office/powerpoint/2010/main" val="26993494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move the labels up to the subtitle and now it’s clear that we are showing the # of trick-or-treaters by time.</a:t>
            </a:r>
            <a:endParaRPr lang="en-US" baseline="0" dirty="0" smtClean="0"/>
          </a:p>
          <a:p>
            <a:endParaRPr lang="en-US" baseline="0" dirty="0" smtClean="0"/>
          </a:p>
          <a:p>
            <a:r>
              <a:rPr lang="en-US" baseline="0" dirty="0" smtClean="0"/>
              <a:t>Now compare this version to the original. It’s certainly a much better design.</a:t>
            </a:r>
            <a:endParaRPr lang="en-US" dirty="0"/>
          </a:p>
        </p:txBody>
      </p:sp>
    </p:spTree>
    <p:extLst>
      <p:ext uri="{BB962C8B-B14F-4D97-AF65-F5344CB8AC3E}">
        <p14:creationId xmlns:p14="http://schemas.microsoft.com/office/powerpoint/2010/main" val="3438889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Flip</a:t>
            </a:r>
            <a:r>
              <a:rPr lang="en-US" baseline="0" dirty="0" smtClean="0"/>
              <a:t> back and forth as needed to show the comparison of design.</a:t>
            </a:r>
            <a:endParaRPr lang="en-US" dirty="0"/>
          </a:p>
        </p:txBody>
      </p:sp>
    </p:spTree>
    <p:extLst>
      <p:ext uri="{BB962C8B-B14F-4D97-AF65-F5344CB8AC3E}">
        <p14:creationId xmlns:p14="http://schemas.microsoft.com/office/powerpoint/2010/main" val="2685161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design looks great, but when it’s all done, we have to sit back and ask ourselves, why are we using candy canes, a candy typically seen at Christmas,</a:t>
            </a:r>
            <a:r>
              <a:rPr lang="en-US" baseline="0" dirty="0" smtClean="0"/>
              <a:t> to show data for Halloween? In this case, we have a nice design that looks good, but the message is confusing and conflicts with the fundamental function of this viz.</a:t>
            </a:r>
            <a:endParaRPr lang="en-US" dirty="0"/>
          </a:p>
        </p:txBody>
      </p:sp>
    </p:spTree>
    <p:extLst>
      <p:ext uri="{BB962C8B-B14F-4D97-AF65-F5344CB8AC3E}">
        <p14:creationId xmlns:p14="http://schemas.microsoft.com/office/powerpoint/2010/main" val="3048136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October</a:t>
            </a:r>
            <a:r>
              <a:rPr lang="en-US" baseline="0" dirty="0" smtClean="0"/>
              <a:t> 2016, Tableau Public promoted this dataset and encouraged people from around the world to visualize this data.</a:t>
            </a:r>
            <a:endParaRPr lang="en-US" dirty="0"/>
          </a:p>
        </p:txBody>
      </p:sp>
    </p:spTree>
    <p:extLst>
      <p:ext uri="{BB962C8B-B14F-4D97-AF65-F5344CB8AC3E}">
        <p14:creationId xmlns:p14="http://schemas.microsoft.com/office/powerpoint/2010/main" val="3080461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Tableau Public authors joined students from all over</a:t>
            </a:r>
            <a:r>
              <a:rPr lang="en-US" baseline="0" dirty="0" smtClean="0"/>
              <a:t> the world and there were a number of great visualizations that were published. The hashtag on Twitter was #</a:t>
            </a:r>
            <a:r>
              <a:rPr lang="en-US" baseline="0" dirty="0" err="1" smtClean="0"/>
              <a:t>HalloweenViz</a:t>
            </a:r>
            <a:endParaRPr lang="en-US" baseline="0" dirty="0" smtClean="0"/>
          </a:p>
          <a:p>
            <a:endParaRPr lang="en-US" baseline="0" dirty="0" smtClean="0"/>
          </a:p>
          <a:p>
            <a:r>
              <a:rPr lang="en-US" baseline="0" dirty="0" smtClean="0"/>
              <a:t>This </a:t>
            </a:r>
            <a:r>
              <a:rPr lang="en-US" baseline="0" dirty="0" err="1" smtClean="0"/>
              <a:t>viz</a:t>
            </a:r>
            <a:r>
              <a:rPr lang="en-US" baseline="0" dirty="0" smtClean="0"/>
              <a:t> uses a </a:t>
            </a:r>
            <a:r>
              <a:rPr lang="en-US" baseline="0" dirty="0" err="1" smtClean="0"/>
              <a:t>slopegraph</a:t>
            </a:r>
            <a:r>
              <a:rPr lang="en-US" baseline="0" dirty="0" smtClean="0"/>
              <a:t> and a </a:t>
            </a:r>
            <a:r>
              <a:rPr lang="en-US" baseline="0" dirty="0" err="1" smtClean="0"/>
              <a:t>treemap</a:t>
            </a:r>
            <a:r>
              <a:rPr lang="en-US" baseline="0" dirty="0" smtClean="0"/>
              <a:t>, along with a pumpkin dot plot.</a:t>
            </a:r>
          </a:p>
          <a:p>
            <a:endParaRPr lang="en-US" dirty="0"/>
          </a:p>
        </p:txBody>
      </p:sp>
    </p:spTree>
    <p:extLst>
      <p:ext uri="{BB962C8B-B14F-4D97-AF65-F5344CB8AC3E}">
        <p14:creationId xmlns:p14="http://schemas.microsoft.com/office/powerpoint/2010/main" val="34441165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saw</a:t>
            </a:r>
            <a:r>
              <a:rPr lang="en-US" baseline="0" dirty="0" smtClean="0"/>
              <a:t> a highlight table earlier showing the busiest times. In this version, the highlight table is replaced with colored dots showing the busy times. This author also looked at weather and even used Tableau’s forecast function to make a 2016 prediction.</a:t>
            </a:r>
            <a:endParaRPr lang="en-US" dirty="0"/>
          </a:p>
        </p:txBody>
      </p:sp>
    </p:spTree>
    <p:extLst>
      <p:ext uri="{BB962C8B-B14F-4D97-AF65-F5344CB8AC3E}">
        <p14:creationId xmlns:p14="http://schemas.microsoft.com/office/powerpoint/2010/main" val="31073428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author combined a highlight table and line chart with some great design elements to create this beautiful</a:t>
            </a:r>
            <a:r>
              <a:rPr lang="en-US" baseline="0" dirty="0" smtClean="0"/>
              <a:t> viz.</a:t>
            </a:r>
            <a:endParaRPr lang="en-US" dirty="0"/>
          </a:p>
        </p:txBody>
      </p:sp>
    </p:spTree>
    <p:extLst>
      <p:ext uri="{BB962C8B-B14F-4D97-AF65-F5344CB8AC3E}">
        <p14:creationId xmlns:p14="http://schemas.microsoft.com/office/powerpoint/2010/main" val="36563797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“Scare-board” uses two highlight tables show two different comparisons on the same dashboard</a:t>
            </a:r>
            <a:r>
              <a:rPr lang="en-US" baseline="0" dirty="0" smtClean="0"/>
              <a:t> along with a small multiple comparison.</a:t>
            </a:r>
            <a:endParaRPr lang="en-US" dirty="0"/>
          </a:p>
        </p:txBody>
      </p:sp>
    </p:spTree>
    <p:extLst>
      <p:ext uri="{BB962C8B-B14F-4D97-AF65-F5344CB8AC3E}">
        <p14:creationId xmlns:p14="http://schemas.microsoft.com/office/powerpoint/2010/main" val="19301765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author looked at the phases of the moon and plotted them in a similar way to the earlier examples</a:t>
            </a:r>
            <a:r>
              <a:rPr lang="en-US" baseline="0" dirty="0" smtClean="0"/>
              <a:t> we saw. The stacked bar makes the distribution of times difficult to see across the years. This would be better unstacked.</a:t>
            </a:r>
            <a:endParaRPr lang="en-US" dirty="0"/>
          </a:p>
        </p:txBody>
      </p:sp>
    </p:spTree>
    <p:extLst>
      <p:ext uri="{BB962C8B-B14F-4D97-AF65-F5344CB8AC3E}">
        <p14:creationId xmlns:p14="http://schemas.microsoft.com/office/powerpoint/2010/main" val="971202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student created a similar view of the cumulative chart, this time with droplines. Notice these lines don’t add anything to the data though. The top right hand graph is the executive overview. The executive would likely want to know the total number, which is plotted over time. The only problem is that it’s the wrong numbers. If you recall from the data set, in 2011 there were 869 trick-or-treaters, but in this case the student only shows around 450.</a:t>
            </a:r>
          </a:p>
          <a:p>
            <a:endParaRPr lang="en-US" dirty="0"/>
          </a:p>
          <a:p>
            <a:r>
              <a:rPr lang="en-US" dirty="0"/>
              <a:t>The clustered bar chart is the first view we’ve seen with the time distribution shown by year. We will see other students do this, but it’s also possible to show year distribution by time.</a:t>
            </a:r>
          </a:p>
          <a:p>
            <a:endParaRPr lang="en-US" dirty="0"/>
          </a:p>
          <a:p>
            <a:r>
              <a:rPr lang="en-US" dirty="0"/>
              <a:t>The middle chart on the right side is another calculation. The student calculated how many trick-or-treaters came after 8pm, “the total stragglers”. This provides insight into the data showing that there were a large number of stragglers in 2011.</a:t>
            </a:r>
          </a:p>
          <a:p>
            <a:endParaRPr lang="en-US" dirty="0"/>
          </a:p>
          <a:p>
            <a:r>
              <a:rPr lang="en-US" dirty="0"/>
              <a:t>Finally, the average price of candy is plotted over time. Like the previous example, there is no source for this data and it seems to be plotted as a straight linear trend, so this is suspicious.</a:t>
            </a:r>
          </a:p>
        </p:txBody>
      </p:sp>
    </p:spTree>
    <p:extLst>
      <p:ext uri="{BB962C8B-B14F-4D97-AF65-F5344CB8AC3E}">
        <p14:creationId xmlns:p14="http://schemas.microsoft.com/office/powerpoint/2010/main" val="39879461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mobile friendly design shows simple </a:t>
            </a:r>
            <a:r>
              <a:rPr lang="en-US" dirty="0" err="1" smtClean="0"/>
              <a:t>sparklines</a:t>
            </a:r>
            <a:r>
              <a:rPr lang="en-US" dirty="0" smtClean="0"/>
              <a:t> along with a bar chart. Notice the use of color</a:t>
            </a:r>
            <a:r>
              <a:rPr lang="en-US" baseline="0" dirty="0" smtClean="0"/>
              <a:t> and the attention to detail on the labels and placement of things.</a:t>
            </a:r>
            <a:endParaRPr lang="en-US" dirty="0"/>
          </a:p>
        </p:txBody>
      </p:sp>
    </p:spTree>
    <p:extLst>
      <p:ext uri="{BB962C8B-B14F-4D97-AF65-F5344CB8AC3E}">
        <p14:creationId xmlns:p14="http://schemas.microsoft.com/office/powerpoint/2010/main" val="14760200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notice the colors being used in these visualization. Little icons and small images add to the design elements of the visualization.</a:t>
            </a:r>
            <a:endParaRPr lang="en-US" dirty="0"/>
          </a:p>
        </p:txBody>
      </p:sp>
    </p:spTree>
    <p:extLst>
      <p:ext uri="{BB962C8B-B14F-4D97-AF65-F5344CB8AC3E}">
        <p14:creationId xmlns:p14="http://schemas.microsoft.com/office/powerpoint/2010/main" val="15085382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Tableau</a:t>
            </a:r>
            <a:r>
              <a:rPr lang="en-US" baseline="0" dirty="0" smtClean="0"/>
              <a:t> Zen Master Rob </a:t>
            </a:r>
            <a:r>
              <a:rPr lang="en-US" baseline="0" dirty="0" err="1" smtClean="0"/>
              <a:t>Radburn’s</a:t>
            </a:r>
            <a:r>
              <a:rPr lang="en-US" baseline="0" dirty="0" smtClean="0"/>
              <a:t> son, </a:t>
            </a:r>
            <a:r>
              <a:rPr lang="en-US" dirty="0" smtClean="0"/>
              <a:t>Joe </a:t>
            </a:r>
            <a:r>
              <a:rPr lang="en-US" dirty="0" err="1" smtClean="0"/>
              <a:t>Radburn</a:t>
            </a:r>
            <a:r>
              <a:rPr lang="en-US" dirty="0" smtClean="0"/>
              <a:t>, was</a:t>
            </a:r>
            <a:r>
              <a:rPr lang="en-US" baseline="0" dirty="0" smtClean="0"/>
              <a:t> 11 at the time he created this visualization. A really great job for someone working in Tableau at such a young age, but this is another example of candy canes, associated with Christmas, being used at Halloween.</a:t>
            </a:r>
            <a:endParaRPr lang="en-US" dirty="0"/>
          </a:p>
        </p:txBody>
      </p:sp>
    </p:spTree>
    <p:extLst>
      <p:ext uri="{BB962C8B-B14F-4D97-AF65-F5344CB8AC3E}">
        <p14:creationId xmlns:p14="http://schemas.microsoft.com/office/powerpoint/2010/main" val="39633444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author figured out that in 2016, it was very</a:t>
            </a:r>
            <a:r>
              <a:rPr lang="en-US" baseline="0" dirty="0" smtClean="0"/>
              <a:t> likely that the cumulative trick-or-treaters throughout all of the years was going to hit 5,000 and created a visualization around that fact. It didn’t take long in 2016 to hit the 5,000 number.</a:t>
            </a:r>
            <a:endParaRPr lang="en-US" dirty="0"/>
          </a:p>
        </p:txBody>
      </p:sp>
    </p:spTree>
    <p:extLst>
      <p:ext uri="{BB962C8B-B14F-4D97-AF65-F5344CB8AC3E}">
        <p14:creationId xmlns:p14="http://schemas.microsoft.com/office/powerpoint/2010/main" val="4439976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Charlie Hutcheson created this incredibly simple</a:t>
            </a:r>
            <a:r>
              <a:rPr lang="en-US" baseline="0" dirty="0" smtClean="0"/>
              <a:t> </a:t>
            </a:r>
            <a:r>
              <a:rPr lang="en-US" baseline="0" dirty="0" err="1" smtClean="0"/>
              <a:t>viz</a:t>
            </a:r>
            <a:r>
              <a:rPr lang="en-US" baseline="0" dirty="0" smtClean="0"/>
              <a:t> with beautiful design elements. No color, and only a single chart, showing spiders as lollipop charts upside down.</a:t>
            </a:r>
            <a:endParaRPr lang="en-US" dirty="0"/>
          </a:p>
        </p:txBody>
      </p:sp>
    </p:spTree>
    <p:extLst>
      <p:ext uri="{BB962C8B-B14F-4D97-AF65-F5344CB8AC3E}">
        <p14:creationId xmlns:p14="http://schemas.microsoft.com/office/powerpoint/2010/main" val="33110950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author took the spider</a:t>
            </a:r>
            <a:r>
              <a:rPr lang="en-US" baseline="0" dirty="0" smtClean="0"/>
              <a:t> further, using </a:t>
            </a:r>
            <a:r>
              <a:rPr lang="en-US" baseline="0" dirty="0" err="1" smtClean="0"/>
              <a:t>sparklines</a:t>
            </a:r>
            <a:r>
              <a:rPr lang="en-US" baseline="0" dirty="0" smtClean="0"/>
              <a:t> of the years total as the legs of the spider and a data table embedded in the body of the spider.</a:t>
            </a:r>
            <a:endParaRPr lang="en-US" dirty="0"/>
          </a:p>
        </p:txBody>
      </p:sp>
    </p:spTree>
    <p:extLst>
      <p:ext uri="{BB962C8B-B14F-4D97-AF65-F5344CB8AC3E}">
        <p14:creationId xmlns:p14="http://schemas.microsoft.com/office/powerpoint/2010/main" val="28834869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simple design, using a</a:t>
            </a:r>
            <a:r>
              <a:rPr lang="en-US" baseline="0" dirty="0" smtClean="0"/>
              <a:t> line chart and bar chart.</a:t>
            </a:r>
            <a:endParaRPr lang="en-US" dirty="0"/>
          </a:p>
        </p:txBody>
      </p:sp>
    </p:spTree>
    <p:extLst>
      <p:ext uri="{BB962C8B-B14F-4D97-AF65-F5344CB8AC3E}">
        <p14:creationId xmlns:p14="http://schemas.microsoft.com/office/powerpoint/2010/main" val="8420814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viz</a:t>
            </a:r>
            <a:r>
              <a:rPr lang="en-US" dirty="0" smtClean="0"/>
              <a:t> has a great annotation layer on this one</a:t>
            </a:r>
            <a:r>
              <a:rPr lang="en-US" baseline="0" dirty="0" smtClean="0"/>
              <a:t> and the great use of weather icons to show the weather for each year. </a:t>
            </a:r>
          </a:p>
          <a:p>
            <a:endParaRPr lang="en-US" baseline="0" dirty="0" smtClean="0"/>
          </a:p>
          <a:p>
            <a:r>
              <a:rPr lang="en-US" baseline="0" dirty="0" smtClean="0"/>
              <a:t>Notice the use of area charts to show the distributions of the trick-or-treaters over time for each year.</a:t>
            </a:r>
          </a:p>
          <a:p>
            <a:endParaRPr lang="en-US" baseline="0" dirty="0" smtClean="0"/>
          </a:p>
        </p:txBody>
      </p:sp>
    </p:spTree>
    <p:extLst>
      <p:ext uri="{BB962C8B-B14F-4D97-AF65-F5344CB8AC3E}">
        <p14:creationId xmlns:p14="http://schemas.microsoft.com/office/powerpoint/2010/main" val="13681220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another example of kids getting involved in the project. Jeff’s daughter</a:t>
            </a:r>
            <a:r>
              <a:rPr lang="en-US" baseline="0" dirty="0" smtClean="0"/>
              <a:t> Nina created this one with Jeff’s help. She wanted bats as the markers for the line chart.</a:t>
            </a:r>
            <a:endParaRPr lang="en-US" dirty="0"/>
          </a:p>
        </p:txBody>
      </p:sp>
    </p:spTree>
    <p:extLst>
      <p:ext uri="{BB962C8B-B14F-4D97-AF65-F5344CB8AC3E}">
        <p14:creationId xmlns:p14="http://schemas.microsoft.com/office/powerpoint/2010/main" val="28610502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 sister</a:t>
            </a:r>
            <a:r>
              <a:rPr lang="en-US" baseline="0" dirty="0" smtClean="0"/>
              <a:t> Elle wanted pumpkin shapes for the lollipop charts.</a:t>
            </a:r>
            <a:endParaRPr lang="en-US" dirty="0"/>
          </a:p>
        </p:txBody>
      </p:sp>
    </p:spTree>
    <p:extLst>
      <p:ext uri="{BB962C8B-B14F-4D97-AF65-F5344CB8AC3E}">
        <p14:creationId xmlns:p14="http://schemas.microsoft.com/office/powerpoint/2010/main" val="2539724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dashboard showing the cumulative trick-or-treaters. Notice the top left and top right graphs are identical with the exception of a forecast line added on the top right. There is no reason to have both of these charts, so this could have been replaced with another chart or redesigned in some other way.</a:t>
            </a:r>
          </a:p>
          <a:p>
            <a:endParaRPr lang="en-US" dirty="0"/>
          </a:p>
          <a:p>
            <a:r>
              <a:rPr lang="en-US" dirty="0"/>
              <a:t>Stacked-bar charts can be very problematic, especially when they are over sliced. Notice how hard it is to compare the green or purple segments to each other. The only segment that allows for a precise quantitative comparison is the bottom segment in blue. This could be better unstacked as we saw in the previous example, so that each year would have a histogram showing the distribution of trick-or-treaters in each half hour segment.</a:t>
            </a:r>
          </a:p>
          <a:p>
            <a:endParaRPr lang="en-US" dirty="0"/>
          </a:p>
          <a:p>
            <a:r>
              <a:rPr lang="en-US" dirty="0"/>
              <a:t>The bottom right shows the estimated cost of candy for Halloween. This students did an excellent job researching the price of candy and listing that source on the data visualization.</a:t>
            </a:r>
          </a:p>
        </p:txBody>
      </p:sp>
    </p:spTree>
    <p:extLst>
      <p:ext uri="{BB962C8B-B14F-4D97-AF65-F5344CB8AC3E}">
        <p14:creationId xmlns:p14="http://schemas.microsoft.com/office/powerpoint/2010/main" val="42741256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final example, which</a:t>
            </a:r>
            <a:r>
              <a:rPr lang="en-US" baseline="0" dirty="0" smtClean="0"/>
              <a:t> brings function and design together into a beautiful visualization. The area chart showing the trick-or-treaters has now been turned into a ghost. Nice the simple use of color, the single chart type and grid layout. It’s actually a few simple components that have been brought together using elegant design.</a:t>
            </a:r>
          </a:p>
          <a:p>
            <a:endParaRPr lang="en-US" baseline="0" dirty="0" smtClean="0"/>
          </a:p>
          <a:p>
            <a:r>
              <a:rPr lang="en-US" baseline="0" dirty="0" smtClean="0"/>
              <a:t>By walking through all of these examples, you should have a good idea for what worked well and what didn’t. Please take these things into consideration for this week’s projects, which is to take your Halloween </a:t>
            </a:r>
            <a:r>
              <a:rPr lang="en-US" baseline="0" dirty="0" err="1" smtClean="0"/>
              <a:t>viz</a:t>
            </a:r>
            <a:r>
              <a:rPr lang="en-US" baseline="0" dirty="0" smtClean="0"/>
              <a:t> that you created and do a Makeover of that viz. Try to apply the things we learned here to your visualization to create a better design.</a:t>
            </a:r>
          </a:p>
          <a:p>
            <a:endParaRPr lang="en-US" dirty="0"/>
          </a:p>
        </p:txBody>
      </p:sp>
    </p:spTree>
    <p:extLst>
      <p:ext uri="{BB962C8B-B14F-4D97-AF65-F5344CB8AC3E}">
        <p14:creationId xmlns:p14="http://schemas.microsoft.com/office/powerpoint/2010/main" val="38654069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7130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students looked at weather data and compared that to the trick-or-treaters?</a:t>
            </a:r>
          </a:p>
          <a:p>
            <a:endParaRPr lang="en-US" dirty="0"/>
          </a:p>
          <a:p>
            <a:r>
              <a:rPr lang="en-US" dirty="0"/>
              <a:t>This example was done in Tableau. The student looked at the number of trick-or-treaters and appended the hourly temperature. We will explore this more in a few minutes.</a:t>
            </a:r>
          </a:p>
        </p:txBody>
      </p:sp>
    </p:spTree>
    <p:extLst>
      <p:ext uri="{BB962C8B-B14F-4D97-AF65-F5344CB8AC3E}">
        <p14:creationId xmlns:p14="http://schemas.microsoft.com/office/powerpoint/2010/main" val="1470246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4110817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9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6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327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346836"/>
            <a:ext cx="1243584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BentonSans Book"/>
              </a:defRPr>
            </a:lvl1pPr>
          </a:lstStyle>
          <a:p>
            <a:fld id="{4CA7A5A3-3104-47FA-8711-B264DD835C83}" type="datetimeFigureOut">
              <a:rPr lang="en-US" smtClean="0">
                <a:solidFill>
                  <a:prstClr val="black">
                    <a:tint val="75000"/>
                  </a:prstClr>
                </a:solidFill>
              </a:rPr>
              <a:pPr/>
              <a:t>8/1/2017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BentonSans Book"/>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BentonSans Book"/>
              </a:defRPr>
            </a:lvl1pPr>
          </a:lstStyle>
          <a:p>
            <a:fld id="{FDE6BF65-5B03-405A-A475-A9522EE86E7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72558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44876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065286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155458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546907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a:prstGeom prst="rect">
            <a:avLst/>
          </a:prstGeo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38885507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390122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3747927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533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16768926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3385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009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09604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407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2543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19726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77690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5"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36"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9" r:id="rId17"/>
    <p:sldLayoutId id="2147484154" r:id="rId18"/>
    <p:sldLayoutId id="2147484153" r:id="rId19"/>
    <p:sldLayoutId id="2147484162" r:id="rId20"/>
    <p:sldLayoutId id="2147484163" r:id="rId21"/>
    <p:sldLayoutId id="2147484176" r:id="rId22"/>
    <p:sldLayoutId id="2147484192" r:id="rId23"/>
    <p:sldLayoutId id="2147484193" r:id="rId24"/>
    <p:sldLayoutId id="2147484194" r:id="rId25"/>
    <p:sldLayoutId id="2147484196" r:id="rId26"/>
    <p:sldLayoutId id="2147484197" r:id="rId27"/>
    <p:sldLayoutId id="2147484198" r:id="rId28"/>
    <p:sldLayoutId id="2147484199" r:id="rId29"/>
    <p:sldLayoutId id="2147484200" r:id="rId30"/>
    <p:sldLayoutId id="2147484201" r:id="rId31"/>
    <p:sldLayoutId id="2147484189" r:id="rId32"/>
    <p:sldLayoutId id="2147484202" r:id="rId33"/>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29865"/>
      </p:ext>
    </p:extLst>
  </p:cSld>
  <p:clrMap bg1="lt1" tx1="dk1" bg2="lt2" tx2="dk2" accent1="accent1" accent2="accent2" accent3="accent3" accent4="accent4" accent5="accent5" accent6="accent6" hlink="hlink" folHlink="folHlink"/>
  <p:sldLayoutIdLst>
    <p:sldLayoutId id="214748420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ffreyShaff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5.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7.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9.xml"/><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1.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2.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3.xml"/><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6.xml"/><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0.xml"/><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895820" y="1973482"/>
            <a:ext cx="13245156" cy="1157240"/>
          </a:xfrm>
          <a:prstGeom prst="rect">
            <a:avLst/>
          </a:prstGeom>
        </p:spPr>
        <p:txBody>
          <a:bodyPr/>
          <a:lstStyle/>
          <a:p>
            <a:pPr algn="ctr" defTabSz="1306221" fontAlgn="auto">
              <a:spcAft>
                <a:spcPts val="0"/>
              </a:spcAft>
              <a:buFont typeface="Arial" panose="020B0604020202020204" pitchFamily="34" charset="0"/>
              <a:buNone/>
              <a:defRPr/>
            </a:pPr>
            <a:r>
              <a:rPr lang="en-US" sz="5500" dirty="0" smtClean="0">
                <a:ea typeface="+mn-ea"/>
              </a:rPr>
              <a:t>The Fundamentals of Data Visualization</a:t>
            </a:r>
            <a:endParaRPr lang="en-US" sz="5500" dirty="0">
              <a:ea typeface="+mn-ea"/>
            </a:endParaRPr>
          </a:p>
          <a:p>
            <a:pPr algn="ctr" defTabSz="1306221" fontAlgn="auto">
              <a:lnSpc>
                <a:spcPct val="110000"/>
              </a:lnSpc>
              <a:spcAft>
                <a:spcPts val="0"/>
              </a:spcAft>
              <a:buFont typeface="Arial" panose="020B0604020202020204" pitchFamily="34" charset="0"/>
              <a:buNone/>
              <a:defRPr/>
            </a:pPr>
            <a:r>
              <a:rPr lang="en-US" sz="2400" dirty="0" smtClean="0">
                <a:latin typeface="Merriweather Light"/>
                <a:ea typeface="+mn-ea"/>
                <a:cs typeface="Merriweather Light"/>
              </a:rPr>
              <a:t>A Review of the Halloween Visualization Assignment</a:t>
            </a:r>
            <a:endParaRPr lang="en-US" sz="2400" dirty="0">
              <a:latin typeface="Merriweather Light"/>
              <a:ea typeface="+mn-ea"/>
              <a:cs typeface="Merriweather Light"/>
            </a:endParaRPr>
          </a:p>
        </p:txBody>
      </p:sp>
      <p:sp>
        <p:nvSpPr>
          <p:cNvPr id="2" name="Rectangle 1"/>
          <p:cNvSpPr/>
          <p:nvPr/>
        </p:nvSpPr>
        <p:spPr>
          <a:xfrm>
            <a:off x="2438397" y="4415275"/>
            <a:ext cx="10160001" cy="3410164"/>
          </a:xfrm>
          <a:prstGeom prst="rect">
            <a:avLst/>
          </a:prstGeom>
        </p:spPr>
        <p:txBody>
          <a:bodyPr wrap="square">
            <a:spAutoFit/>
          </a:bodyPr>
          <a:lstStyle/>
          <a:p>
            <a:pPr algn="ctr" defTabSz="1306221" fontAlgn="auto">
              <a:lnSpc>
                <a:spcPct val="110000"/>
              </a:lnSpc>
              <a:spcBef>
                <a:spcPts val="1776"/>
              </a:spcBef>
              <a:spcAft>
                <a:spcPts val="0"/>
              </a:spcAft>
              <a:defRPr/>
            </a:pPr>
            <a:r>
              <a:rPr lang="en-US" sz="2800" dirty="0">
                <a:latin typeface="Merriweather Light"/>
                <a:cs typeface="Merriweather Light"/>
              </a:rPr>
              <a:t>Created By: Jeffrey A. Shaffer </a:t>
            </a:r>
            <a:br>
              <a:rPr lang="en-US" sz="2800" dirty="0">
                <a:latin typeface="Merriweather Light"/>
                <a:cs typeface="Merriweather Light"/>
              </a:rPr>
            </a:br>
            <a:r>
              <a:rPr lang="en-US" sz="2800" dirty="0">
                <a:latin typeface="Merriweather Light"/>
                <a:cs typeface="Merriweather Light"/>
              </a:rPr>
              <a:t> Vice President, </a:t>
            </a:r>
            <a:r>
              <a:rPr lang="en-US" sz="2800" dirty="0" err="1">
                <a:latin typeface="Merriweather Light"/>
                <a:cs typeface="Merriweather Light"/>
              </a:rPr>
              <a:t>Unifund</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Adjunct Faculty, University of Cincinnati</a:t>
            </a:r>
            <a:br>
              <a:rPr lang="en-US" sz="2800" dirty="0">
                <a:latin typeface="Merriweather Light"/>
                <a:cs typeface="Merriweather Light"/>
              </a:rPr>
            </a:br>
            <a:r>
              <a:rPr lang="en-US" sz="2800" dirty="0">
                <a:latin typeface="Merriweather Light"/>
                <a:cs typeface="Merriweather Light"/>
              </a:rPr>
              <a:t>(513</a:t>
            </a:r>
            <a:r>
              <a:rPr lang="en-US" sz="2800">
                <a:latin typeface="Merriweather Light"/>
                <a:cs typeface="Merriweather Light"/>
              </a:rPr>
              <a:t>) </a:t>
            </a:r>
            <a:r>
              <a:rPr lang="en-US" sz="2800" smtClean="0">
                <a:latin typeface="Merriweather Light"/>
                <a:cs typeface="Merriweather Light"/>
              </a:rPr>
              <a:t>615-0001 </a:t>
            </a:r>
            <a:r>
              <a:rPr lang="en-US" sz="2800">
                <a:latin typeface="Merriweather Light"/>
                <a:cs typeface="Merriweather Light"/>
              </a:rPr>
              <a:t>| </a:t>
            </a:r>
            <a:r>
              <a:rPr lang="en-US" sz="2800">
                <a:latin typeface="Merriweather Light"/>
                <a:cs typeface="Merriweather Light"/>
                <a:hlinkClick r:id="rId3"/>
              </a:rPr>
              <a:t>JeffreyShaffer@gmail.com</a:t>
            </a:r>
            <a:r>
              <a:rPr lang="en-US" sz="2800">
                <a:latin typeface="Merriweather Light"/>
                <a:cs typeface="Merriweather Light"/>
              </a:rPr>
              <a:t> </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a:t>
            </a:r>
            <a:r>
              <a:rPr lang="en-US" sz="2800" dirty="0" err="1">
                <a:latin typeface="Merriweather Light"/>
                <a:cs typeface="Merriweather Light"/>
              </a:rPr>
              <a:t>HighVizAbility</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r>
            <a:br>
              <a:rPr lang="en-US" sz="2800" dirty="0">
                <a:latin typeface="Merriweather Light"/>
                <a:cs typeface="Merriweather Light"/>
              </a:rPr>
            </a:br>
            <a:endParaRPr lang="en-US" sz="2800" dirty="0">
              <a:latin typeface="Merriweather Light"/>
              <a:cs typeface="Merriweather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314" y="1252025"/>
            <a:ext cx="12804692" cy="648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8628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22098" y="102938"/>
            <a:ext cx="10058400" cy="4560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924992" y="4856332"/>
            <a:ext cx="7364332" cy="3373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261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800" y="1644556"/>
            <a:ext cx="10972800" cy="5462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845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20241" y="1828800"/>
            <a:ext cx="10768940" cy="4315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90414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20240" y="1828800"/>
            <a:ext cx="10698480" cy="4123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1335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08958" y="1503223"/>
            <a:ext cx="10701203" cy="535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txBox="1">
            <a:spLocks noChangeArrowheads="1"/>
          </p:cNvSpPr>
          <p:nvPr/>
        </p:nvSpPr>
        <p:spPr bwMode="auto">
          <a:xfrm>
            <a:off x="2129791" y="171422"/>
            <a:ext cx="10671809" cy="8629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defRPr/>
            </a:pPr>
            <a:r>
              <a:rPr lang="en-US" sz="3840" b="1" kern="0" dirty="0">
                <a:solidFill>
                  <a:srgbClr val="4D4D4D"/>
                </a:solidFill>
                <a:latin typeface="Verdana" pitchFamily="34" charset="0"/>
              </a:rPr>
              <a:t>Halloween Chart Assignment Samples</a:t>
            </a:r>
            <a:endParaRPr lang="uk-UA" sz="3840" b="1" kern="0" dirty="0">
              <a:solidFill>
                <a:srgbClr val="4D4D4D"/>
              </a:solidFill>
              <a:latin typeface="Verdana" pitchFamily="34" charset="0"/>
            </a:endParaRPr>
          </a:p>
        </p:txBody>
      </p:sp>
    </p:spTree>
    <p:extLst>
      <p:ext uri="{BB962C8B-B14F-4D97-AF65-F5344CB8AC3E}">
        <p14:creationId xmlns:p14="http://schemas.microsoft.com/office/powerpoint/2010/main" val="32671500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4576" y="520066"/>
            <a:ext cx="10001250" cy="718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60341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88720"/>
            <a:ext cx="9144000" cy="5787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88939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486" y="868680"/>
            <a:ext cx="9155430" cy="649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9503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8742" y="1057901"/>
            <a:ext cx="9772778" cy="634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txBox="1">
            <a:spLocks noChangeArrowheads="1"/>
          </p:cNvSpPr>
          <p:nvPr/>
        </p:nvSpPr>
        <p:spPr bwMode="auto">
          <a:xfrm>
            <a:off x="2129791" y="51434"/>
            <a:ext cx="10671809" cy="8629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lgn="ctr">
              <a:defRPr/>
            </a:pPr>
            <a:r>
              <a:rPr lang="en-US" sz="3840" b="1" kern="0" dirty="0">
                <a:solidFill>
                  <a:srgbClr val="4D4D4D"/>
                </a:solidFill>
                <a:latin typeface="+mj-lt"/>
              </a:rPr>
              <a:t>Keep Time on x-axis!</a:t>
            </a:r>
            <a:endParaRPr lang="uk-UA" sz="3840" b="1" kern="0" dirty="0">
              <a:solidFill>
                <a:srgbClr val="4D4D4D"/>
              </a:solidFill>
              <a:latin typeface="+mj-lt"/>
            </a:endParaRPr>
          </a:p>
        </p:txBody>
      </p:sp>
    </p:spTree>
    <p:extLst>
      <p:ext uri="{BB962C8B-B14F-4D97-AF65-F5344CB8AC3E}">
        <p14:creationId xmlns:p14="http://schemas.microsoft.com/office/powerpoint/2010/main" val="321428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2788" y="601314"/>
            <a:ext cx="13244512" cy="553998"/>
          </a:xfrm>
        </p:spPr>
        <p:txBody>
          <a:bodyPr/>
          <a:lstStyle/>
          <a:p>
            <a:r>
              <a:rPr lang="en-US" dirty="0" smtClean="0"/>
              <a:t>Goals</a:t>
            </a:r>
            <a:endParaRPr lang="en-US" dirty="0"/>
          </a:p>
        </p:txBody>
      </p:sp>
      <p:sp>
        <p:nvSpPr>
          <p:cNvPr id="6" name="Text Placeholder 5"/>
          <p:cNvSpPr>
            <a:spLocks noGrp="1"/>
          </p:cNvSpPr>
          <p:nvPr>
            <p:ph type="body" sz="quarter" idx="10"/>
          </p:nvPr>
        </p:nvSpPr>
        <p:spPr>
          <a:xfrm>
            <a:off x="731520" y="1471980"/>
            <a:ext cx="13167360" cy="5614619"/>
          </a:xfrm>
        </p:spPr>
        <p:txBody>
          <a:bodyPr/>
          <a:lstStyle/>
          <a:p>
            <a:pPr marL="0" indent="0">
              <a:buNone/>
            </a:pPr>
            <a:r>
              <a:rPr lang="en-US" sz="2800" b="1" dirty="0" smtClean="0"/>
              <a:t>By </a:t>
            </a:r>
            <a:r>
              <a:rPr lang="en-US" sz="2800" b="1" dirty="0"/>
              <a:t>completing the course modules, students will</a:t>
            </a:r>
            <a:r>
              <a:rPr lang="en-US" sz="2800" b="1" dirty="0" smtClean="0"/>
              <a:t>:</a:t>
            </a:r>
          </a:p>
          <a:p>
            <a:pPr marL="0" indent="0">
              <a:buNone/>
            </a:pPr>
            <a:endParaRPr lang="en-US" sz="2800" dirty="0" smtClean="0"/>
          </a:p>
          <a:p>
            <a:pPr lvl="0">
              <a:spcAft>
                <a:spcPts val="1200"/>
              </a:spcAft>
            </a:pPr>
            <a:r>
              <a:rPr lang="en-US" sz="2800" dirty="0" smtClean="0"/>
              <a:t>Learn </a:t>
            </a:r>
            <a:r>
              <a:rPr lang="en-US" sz="2800" dirty="0"/>
              <a:t>fundamental design choices through review of Halloween exercise</a:t>
            </a:r>
          </a:p>
          <a:p>
            <a:pPr lvl="0">
              <a:spcAft>
                <a:spcPts val="1200"/>
              </a:spcAft>
            </a:pPr>
            <a:r>
              <a:rPr lang="en-US" sz="2800" dirty="0" smtClean="0"/>
              <a:t>Learn data visualization best practices by compare and contrast through numerous examples</a:t>
            </a:r>
          </a:p>
          <a:p>
            <a:pPr lvl="0">
              <a:spcAft>
                <a:spcPts val="1200"/>
              </a:spcAft>
            </a:pPr>
            <a:r>
              <a:rPr lang="en-US" sz="2800" smtClean="0"/>
              <a:t>Discover </a:t>
            </a:r>
            <a:r>
              <a:rPr lang="en-US" sz="2800" dirty="0" smtClean="0"/>
              <a:t>some of the pitfalls in the analysis of the Halloween data set</a:t>
            </a:r>
            <a:endParaRPr lang="en-US" sz="2800" dirty="0"/>
          </a:p>
        </p:txBody>
      </p:sp>
    </p:spTree>
    <p:extLst>
      <p:ext uri="{BB962C8B-B14F-4D97-AF65-F5344CB8AC3E}">
        <p14:creationId xmlns:p14="http://schemas.microsoft.com/office/powerpoint/2010/main" val="838974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2129791" y="51434"/>
            <a:ext cx="10671809" cy="8629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lgn="ctr">
              <a:defRPr/>
            </a:pPr>
            <a:r>
              <a:rPr lang="en-US" sz="3840" b="1" kern="0" dirty="0">
                <a:solidFill>
                  <a:srgbClr val="4D4D4D"/>
                </a:solidFill>
                <a:latin typeface="+mj-lt"/>
              </a:rPr>
              <a:t>Keep Time on x-axis!</a:t>
            </a:r>
            <a:endParaRPr lang="uk-UA" sz="3840" b="1" kern="0" dirty="0">
              <a:solidFill>
                <a:srgbClr val="4D4D4D"/>
              </a:solidFill>
              <a:latin typeface="+mj-lt"/>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562" y="1179019"/>
            <a:ext cx="10241279" cy="6684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4560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106" y="1583878"/>
            <a:ext cx="9556535" cy="600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txBox="1">
            <a:spLocks noChangeArrowheads="1"/>
          </p:cNvSpPr>
          <p:nvPr/>
        </p:nvSpPr>
        <p:spPr bwMode="auto">
          <a:xfrm>
            <a:off x="2129791" y="51434"/>
            <a:ext cx="10671809" cy="141160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lgn="ctr">
              <a:defRPr/>
            </a:pPr>
            <a:r>
              <a:rPr lang="en-US" sz="3840" b="1" kern="0" dirty="0">
                <a:solidFill>
                  <a:srgbClr val="4D4D4D"/>
                </a:solidFill>
                <a:latin typeface="+mj-lt"/>
              </a:rPr>
              <a:t>Line Charts for Time Series</a:t>
            </a:r>
          </a:p>
          <a:p>
            <a:pPr algn="ctr">
              <a:defRPr/>
            </a:pPr>
            <a:r>
              <a:rPr lang="en-US" sz="3120" b="1" kern="0" dirty="0">
                <a:solidFill>
                  <a:srgbClr val="4D4D4D"/>
                </a:solidFill>
                <a:latin typeface="+mj-lt"/>
              </a:rPr>
              <a:t>(Usually a good option)</a:t>
            </a:r>
            <a:endParaRPr lang="uk-UA" sz="3120" b="1" kern="0" dirty="0">
              <a:solidFill>
                <a:srgbClr val="4D4D4D"/>
              </a:solidFill>
              <a:latin typeface="+mj-lt"/>
            </a:endParaRPr>
          </a:p>
        </p:txBody>
      </p:sp>
    </p:spTree>
    <p:extLst>
      <p:ext uri="{BB962C8B-B14F-4D97-AF65-F5344CB8AC3E}">
        <p14:creationId xmlns:p14="http://schemas.microsoft.com/office/powerpoint/2010/main" val="32078295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2129791" y="51434"/>
            <a:ext cx="10671809" cy="141160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lgn="ctr">
              <a:defRPr/>
            </a:pPr>
            <a:r>
              <a:rPr lang="en-US" sz="3840" b="1" kern="0" dirty="0">
                <a:solidFill>
                  <a:srgbClr val="4D4D4D"/>
                </a:solidFill>
                <a:latin typeface="+mj-lt"/>
              </a:rPr>
              <a:t>Line Charts for Time Series</a:t>
            </a:r>
          </a:p>
          <a:p>
            <a:pPr algn="ctr">
              <a:defRPr/>
            </a:pPr>
            <a:r>
              <a:rPr lang="en-US" sz="3120" b="1" kern="0" dirty="0">
                <a:solidFill>
                  <a:srgbClr val="4D4D4D"/>
                </a:solidFill>
                <a:latin typeface="+mj-lt"/>
              </a:rPr>
              <a:t>(Usually a good option)</a:t>
            </a:r>
            <a:endParaRPr lang="uk-UA" sz="3120" b="1" kern="0" dirty="0">
              <a:solidFill>
                <a:srgbClr val="4D4D4D"/>
              </a:solidFill>
              <a:latin typeface="+mj-lt"/>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835" y="1673978"/>
            <a:ext cx="9738125" cy="6006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0865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350" y="937260"/>
            <a:ext cx="9029700" cy="635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039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440" y="365760"/>
            <a:ext cx="9235440" cy="683264"/>
          </a:xfrm>
          <a:prstGeom prst="rect">
            <a:avLst/>
          </a:prstGeom>
          <a:noFill/>
        </p:spPr>
        <p:txBody>
          <a:bodyPr wrap="square" rtlCol="0">
            <a:spAutoFit/>
          </a:bodyPr>
          <a:lstStyle/>
          <a:p>
            <a:pPr algn="ctr"/>
            <a:r>
              <a:rPr lang="en-US" sz="3840" dirty="0">
                <a:latin typeface="Verdana" pitchFamily="34" charset="0"/>
                <a:ea typeface="Verdana" pitchFamily="34" charset="0"/>
                <a:cs typeface="Verdana" pitchFamily="34" charset="0"/>
              </a:rPr>
              <a:t>Avoid Excel Defaults</a:t>
            </a:r>
          </a:p>
        </p:txBody>
      </p:sp>
      <p:sp>
        <p:nvSpPr>
          <p:cNvPr id="3" name="TextBox 2"/>
          <p:cNvSpPr txBox="1"/>
          <p:nvPr/>
        </p:nvSpPr>
        <p:spPr>
          <a:xfrm>
            <a:off x="2103120" y="1645920"/>
            <a:ext cx="4206240" cy="609398"/>
          </a:xfrm>
          <a:prstGeom prst="rect">
            <a:avLst/>
          </a:prstGeom>
          <a:noFill/>
        </p:spPr>
        <p:txBody>
          <a:bodyPr wrap="square" rtlCol="0">
            <a:spAutoFit/>
          </a:bodyPr>
          <a:lstStyle/>
          <a:p>
            <a:pPr algn="ctr"/>
            <a:r>
              <a:rPr lang="en-US" sz="3360" dirty="0">
                <a:latin typeface="Calibri" pitchFamily="34" charset="0"/>
                <a:cs typeface="Calibri" pitchFamily="34" charset="0"/>
              </a:rPr>
              <a:t>Person A</a:t>
            </a:r>
          </a:p>
        </p:txBody>
      </p:sp>
      <p:sp>
        <p:nvSpPr>
          <p:cNvPr id="5" name="TextBox 4"/>
          <p:cNvSpPr txBox="1"/>
          <p:nvPr/>
        </p:nvSpPr>
        <p:spPr>
          <a:xfrm>
            <a:off x="7955280" y="1645920"/>
            <a:ext cx="4206240" cy="609398"/>
          </a:xfrm>
          <a:prstGeom prst="rect">
            <a:avLst/>
          </a:prstGeom>
          <a:noFill/>
        </p:spPr>
        <p:txBody>
          <a:bodyPr wrap="square" rtlCol="0">
            <a:spAutoFit/>
          </a:bodyPr>
          <a:lstStyle/>
          <a:p>
            <a:pPr algn="ctr"/>
            <a:r>
              <a:rPr lang="en-US" sz="3360" dirty="0">
                <a:latin typeface="Calibri" pitchFamily="34" charset="0"/>
                <a:cs typeface="Calibri" pitchFamily="34" charset="0"/>
              </a:rPr>
              <a:t>Person B</a:t>
            </a:r>
          </a:p>
        </p:txBody>
      </p:sp>
      <p:pic>
        <p:nvPicPr>
          <p:cNvPr id="1638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54732" y="2487646"/>
            <a:ext cx="5140429" cy="3547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23760" y="2534398"/>
            <a:ext cx="5577840" cy="35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526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440" y="365760"/>
            <a:ext cx="9235440" cy="683264"/>
          </a:xfrm>
          <a:prstGeom prst="rect">
            <a:avLst/>
          </a:prstGeom>
          <a:noFill/>
        </p:spPr>
        <p:txBody>
          <a:bodyPr wrap="square" rtlCol="0">
            <a:spAutoFit/>
          </a:bodyPr>
          <a:lstStyle/>
          <a:p>
            <a:pPr algn="ctr"/>
            <a:r>
              <a:rPr lang="en-US" sz="3840" dirty="0">
                <a:latin typeface="Verdana" pitchFamily="34" charset="0"/>
                <a:ea typeface="Verdana" pitchFamily="34" charset="0"/>
                <a:cs typeface="Verdana" pitchFamily="34" charset="0"/>
              </a:rPr>
              <a:t>Avoid Excel Defaults</a:t>
            </a:r>
          </a:p>
        </p:txBody>
      </p:sp>
      <p:sp>
        <p:nvSpPr>
          <p:cNvPr id="3" name="TextBox 2"/>
          <p:cNvSpPr txBox="1"/>
          <p:nvPr/>
        </p:nvSpPr>
        <p:spPr>
          <a:xfrm>
            <a:off x="2103120" y="1645920"/>
            <a:ext cx="4206240" cy="609398"/>
          </a:xfrm>
          <a:prstGeom prst="rect">
            <a:avLst/>
          </a:prstGeom>
          <a:noFill/>
        </p:spPr>
        <p:txBody>
          <a:bodyPr wrap="square" rtlCol="0">
            <a:spAutoFit/>
          </a:bodyPr>
          <a:lstStyle/>
          <a:p>
            <a:pPr algn="ctr"/>
            <a:r>
              <a:rPr lang="en-US" sz="3360" dirty="0">
                <a:latin typeface="Calibri" pitchFamily="34" charset="0"/>
                <a:cs typeface="Calibri" pitchFamily="34" charset="0"/>
              </a:rPr>
              <a:t>Person C</a:t>
            </a:r>
          </a:p>
        </p:txBody>
      </p:sp>
      <p:sp>
        <p:nvSpPr>
          <p:cNvPr id="5" name="TextBox 4"/>
          <p:cNvSpPr txBox="1"/>
          <p:nvPr/>
        </p:nvSpPr>
        <p:spPr>
          <a:xfrm>
            <a:off x="7955280" y="1645920"/>
            <a:ext cx="4206240" cy="609398"/>
          </a:xfrm>
          <a:prstGeom prst="rect">
            <a:avLst/>
          </a:prstGeom>
          <a:noFill/>
        </p:spPr>
        <p:txBody>
          <a:bodyPr wrap="square" rtlCol="0">
            <a:spAutoFit/>
          </a:bodyPr>
          <a:lstStyle/>
          <a:p>
            <a:pPr algn="ctr"/>
            <a:r>
              <a:rPr lang="en-US" sz="3360" dirty="0">
                <a:latin typeface="Calibri" pitchFamily="34" charset="0"/>
                <a:cs typeface="Calibri" pitchFamily="34" charset="0"/>
              </a:rPr>
              <a:t>Person D</a:t>
            </a:r>
          </a:p>
        </p:txBody>
      </p:sp>
      <p:pic>
        <p:nvPicPr>
          <p:cNvPr id="7"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11680" y="2377440"/>
            <a:ext cx="5167097" cy="301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p:nvPr/>
        </p:nvPicPr>
        <p:blipFill>
          <a:blip r:embed="rId4"/>
          <a:stretch>
            <a:fillRect/>
          </a:stretch>
        </p:blipFill>
        <p:spPr>
          <a:xfrm>
            <a:off x="7406640" y="2377440"/>
            <a:ext cx="5120640" cy="4548760"/>
          </a:xfrm>
          <a:prstGeom prst="rect">
            <a:avLst/>
          </a:prstGeom>
        </p:spPr>
      </p:pic>
    </p:spTree>
    <p:extLst>
      <p:ext uri="{BB962C8B-B14F-4D97-AF65-F5344CB8AC3E}">
        <p14:creationId xmlns:p14="http://schemas.microsoft.com/office/powerpoint/2010/main" val="26459793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440" y="365760"/>
            <a:ext cx="9235440" cy="683264"/>
          </a:xfrm>
          <a:prstGeom prst="rect">
            <a:avLst/>
          </a:prstGeom>
          <a:noFill/>
        </p:spPr>
        <p:txBody>
          <a:bodyPr wrap="square" rtlCol="0">
            <a:spAutoFit/>
          </a:bodyPr>
          <a:lstStyle/>
          <a:p>
            <a:pPr algn="ctr"/>
            <a:r>
              <a:rPr lang="en-US" sz="3840" dirty="0">
                <a:latin typeface="Verdana" pitchFamily="34" charset="0"/>
                <a:ea typeface="Verdana" pitchFamily="34" charset="0"/>
                <a:cs typeface="Verdana" pitchFamily="34" charset="0"/>
              </a:rPr>
              <a:t>Avoid Excel Defaults</a:t>
            </a:r>
          </a:p>
        </p:txBody>
      </p:sp>
      <p:sp>
        <p:nvSpPr>
          <p:cNvPr id="3" name="TextBox 2"/>
          <p:cNvSpPr txBox="1"/>
          <p:nvPr/>
        </p:nvSpPr>
        <p:spPr>
          <a:xfrm>
            <a:off x="2103120" y="1645920"/>
            <a:ext cx="4206240" cy="609398"/>
          </a:xfrm>
          <a:prstGeom prst="rect">
            <a:avLst/>
          </a:prstGeom>
          <a:noFill/>
        </p:spPr>
        <p:txBody>
          <a:bodyPr wrap="square" rtlCol="0">
            <a:spAutoFit/>
          </a:bodyPr>
          <a:lstStyle/>
          <a:p>
            <a:pPr algn="ctr"/>
            <a:r>
              <a:rPr lang="en-US" sz="3360" dirty="0">
                <a:latin typeface="Calibri" pitchFamily="34" charset="0"/>
                <a:cs typeface="Calibri" pitchFamily="34" charset="0"/>
              </a:rPr>
              <a:t>Person E</a:t>
            </a:r>
          </a:p>
        </p:txBody>
      </p:sp>
      <p:sp>
        <p:nvSpPr>
          <p:cNvPr id="5" name="TextBox 4"/>
          <p:cNvSpPr txBox="1"/>
          <p:nvPr/>
        </p:nvSpPr>
        <p:spPr>
          <a:xfrm>
            <a:off x="7955280" y="1645920"/>
            <a:ext cx="4206240" cy="609398"/>
          </a:xfrm>
          <a:prstGeom prst="rect">
            <a:avLst/>
          </a:prstGeom>
          <a:noFill/>
        </p:spPr>
        <p:txBody>
          <a:bodyPr wrap="square" rtlCol="0">
            <a:spAutoFit/>
          </a:bodyPr>
          <a:lstStyle/>
          <a:p>
            <a:pPr algn="ctr"/>
            <a:r>
              <a:rPr lang="en-US" sz="3360" dirty="0">
                <a:latin typeface="Calibri" pitchFamily="34" charset="0"/>
                <a:cs typeface="Calibri" pitchFamily="34" charset="0"/>
              </a:rPr>
              <a:t>Person F</a:t>
            </a:r>
          </a:p>
        </p:txBody>
      </p:sp>
      <p:pic>
        <p:nvPicPr>
          <p:cNvPr id="17411"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67866" y="2560320"/>
            <a:ext cx="5089363" cy="347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72029" y="2926080"/>
            <a:ext cx="535656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95305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440" y="365760"/>
            <a:ext cx="9235440" cy="683264"/>
          </a:xfrm>
          <a:prstGeom prst="rect">
            <a:avLst/>
          </a:prstGeom>
          <a:noFill/>
        </p:spPr>
        <p:txBody>
          <a:bodyPr wrap="square" rtlCol="0">
            <a:spAutoFit/>
          </a:bodyPr>
          <a:lstStyle/>
          <a:p>
            <a:pPr algn="ctr"/>
            <a:r>
              <a:rPr lang="en-US" sz="3840" dirty="0">
                <a:latin typeface="Verdana" pitchFamily="34" charset="0"/>
                <a:ea typeface="Verdana" pitchFamily="34" charset="0"/>
                <a:cs typeface="Verdana" pitchFamily="34" charset="0"/>
              </a:rPr>
              <a:t>Avoid Excel Defaults</a:t>
            </a:r>
          </a:p>
        </p:txBody>
      </p:sp>
      <p:sp>
        <p:nvSpPr>
          <p:cNvPr id="3" name="TextBox 2"/>
          <p:cNvSpPr txBox="1"/>
          <p:nvPr/>
        </p:nvSpPr>
        <p:spPr>
          <a:xfrm>
            <a:off x="4892040" y="1188720"/>
            <a:ext cx="4206240" cy="609398"/>
          </a:xfrm>
          <a:prstGeom prst="rect">
            <a:avLst/>
          </a:prstGeom>
          <a:noFill/>
        </p:spPr>
        <p:txBody>
          <a:bodyPr wrap="square" rtlCol="0">
            <a:spAutoFit/>
          </a:bodyPr>
          <a:lstStyle/>
          <a:p>
            <a:pPr algn="ctr"/>
            <a:r>
              <a:rPr lang="en-US" sz="3360" dirty="0">
                <a:latin typeface="Calibri" pitchFamily="34" charset="0"/>
                <a:cs typeface="Calibri" pitchFamily="34" charset="0"/>
              </a:rPr>
              <a:t>Person G</a:t>
            </a:r>
          </a:p>
        </p:txBody>
      </p:sp>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01824" y="1816584"/>
            <a:ext cx="8976816" cy="6230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4594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77440" y="365760"/>
            <a:ext cx="9235440" cy="683264"/>
          </a:xfrm>
          <a:prstGeom prst="rect">
            <a:avLst/>
          </a:prstGeom>
          <a:noFill/>
        </p:spPr>
        <p:txBody>
          <a:bodyPr wrap="square" rtlCol="0">
            <a:spAutoFit/>
          </a:bodyPr>
          <a:lstStyle/>
          <a:p>
            <a:pPr algn="ctr"/>
            <a:r>
              <a:rPr lang="en-US" sz="3840" dirty="0">
                <a:solidFill>
                  <a:srgbClr val="4D4D4D"/>
                </a:solidFill>
                <a:latin typeface="Verdana" pitchFamily="34" charset="0"/>
                <a:ea typeface="Verdana" pitchFamily="34" charset="0"/>
                <a:cs typeface="Verdana" pitchFamily="34" charset="0"/>
              </a:rPr>
              <a:t>Avoid Excel Defaults</a:t>
            </a:r>
          </a:p>
        </p:txBody>
      </p:sp>
      <p:sp>
        <p:nvSpPr>
          <p:cNvPr id="5" name="TextBox 4"/>
          <p:cNvSpPr txBox="1"/>
          <p:nvPr/>
        </p:nvSpPr>
        <p:spPr>
          <a:xfrm>
            <a:off x="4892040" y="1188720"/>
            <a:ext cx="4206240" cy="609398"/>
          </a:xfrm>
          <a:prstGeom prst="rect">
            <a:avLst/>
          </a:prstGeom>
          <a:noFill/>
        </p:spPr>
        <p:txBody>
          <a:bodyPr wrap="square" rtlCol="0">
            <a:spAutoFit/>
          </a:bodyPr>
          <a:lstStyle/>
          <a:p>
            <a:pPr algn="ctr"/>
            <a:r>
              <a:rPr lang="en-US" sz="3360" dirty="0">
                <a:solidFill>
                  <a:srgbClr val="4D4D4D"/>
                </a:solidFill>
                <a:latin typeface="Calibri" pitchFamily="34" charset="0"/>
                <a:cs typeface="Calibri" pitchFamily="34" charset="0"/>
              </a:rPr>
              <a:t>Sigh of Relief</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880" y="1828800"/>
            <a:ext cx="9692640" cy="6135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09053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ink"/>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92544" y="0"/>
            <a:ext cx="11449876"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88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98022" y="2834291"/>
            <a:ext cx="13245156" cy="577081"/>
          </a:xfrm>
        </p:spPr>
        <p:txBody>
          <a:bodyPr/>
          <a:lstStyle/>
          <a:p>
            <a:r>
              <a:rPr lang="en-US" dirty="0"/>
              <a:t>Selected Samples: Halloween Assignment</a:t>
            </a:r>
          </a:p>
        </p:txBody>
      </p:sp>
    </p:spTree>
    <p:extLst>
      <p:ext uri="{BB962C8B-B14F-4D97-AF65-F5344CB8AC3E}">
        <p14:creationId xmlns:p14="http://schemas.microsoft.com/office/powerpoint/2010/main" val="1926182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15574" y="2844225"/>
            <a:ext cx="8463064" cy="2554545"/>
          </a:xfrm>
          <a:prstGeom prst="rect">
            <a:avLst/>
          </a:prstGeom>
          <a:noFill/>
        </p:spPr>
        <p:txBody>
          <a:bodyPr wrap="square" rtlCol="0" anchor="ctr">
            <a:spAutoFit/>
          </a:bodyPr>
          <a:lstStyle/>
          <a:p>
            <a:pPr algn="ctr"/>
            <a:r>
              <a:rPr lang="en-US" sz="8000" dirty="0">
                <a:solidFill>
                  <a:schemeClr val="tx1">
                    <a:lumMod val="75000"/>
                  </a:schemeClr>
                </a:solidFill>
                <a:latin typeface="+mj-lt"/>
              </a:rPr>
              <a:t>Examples from 2013-2015</a:t>
            </a:r>
          </a:p>
        </p:txBody>
      </p:sp>
    </p:spTree>
    <p:extLst>
      <p:ext uri="{BB962C8B-B14F-4D97-AF65-F5344CB8AC3E}">
        <p14:creationId xmlns:p14="http://schemas.microsoft.com/office/powerpoint/2010/main" val="26844787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376" y="1250910"/>
            <a:ext cx="8629650" cy="6240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6723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9292" y="1280161"/>
            <a:ext cx="10971811" cy="5669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325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7763" y="1188720"/>
            <a:ext cx="1063854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4274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753" y="457200"/>
            <a:ext cx="10441528"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43163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3291840" y="1463040"/>
          <a:ext cx="7680960" cy="52120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082438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590800"/>
            <a:ext cx="8025984"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383280" y="1188721"/>
            <a:ext cx="7498080" cy="830997"/>
          </a:xfrm>
          <a:prstGeom prst="rect">
            <a:avLst/>
          </a:prstGeom>
          <a:noFill/>
        </p:spPr>
        <p:txBody>
          <a:bodyPr wrap="square" rtlCol="0">
            <a:spAutoFit/>
          </a:bodyPr>
          <a:lstStyle/>
          <a:p>
            <a:pPr algn="ctr"/>
            <a:r>
              <a:rPr lang="en-US" sz="4800" dirty="0">
                <a:solidFill>
                  <a:schemeClr val="tx1">
                    <a:lumMod val="75000"/>
                  </a:schemeClr>
                </a:solidFill>
                <a:latin typeface="BentonSans Book"/>
              </a:rPr>
              <a:t>Temperature Date</a:t>
            </a:r>
          </a:p>
        </p:txBody>
      </p:sp>
    </p:spTree>
    <p:extLst>
      <p:ext uri="{BB962C8B-B14F-4D97-AF65-F5344CB8AC3E}">
        <p14:creationId xmlns:p14="http://schemas.microsoft.com/office/powerpoint/2010/main" val="348240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39" y="384134"/>
            <a:ext cx="10719822" cy="729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3949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961" y="274320"/>
            <a:ext cx="8229599" cy="764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413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373" y="1185402"/>
            <a:ext cx="10182967" cy="6232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7118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9607" y="214008"/>
            <a:ext cx="8778240" cy="978729"/>
          </a:xfrm>
          <a:prstGeom prst="rect">
            <a:avLst/>
          </a:prstGeom>
          <a:noFill/>
        </p:spPr>
        <p:txBody>
          <a:bodyPr wrap="square" rtlCol="0">
            <a:spAutoFit/>
          </a:bodyPr>
          <a:lstStyle/>
          <a:p>
            <a:pPr algn="ctr"/>
            <a:r>
              <a:rPr lang="en-US" sz="5760" dirty="0">
                <a:solidFill>
                  <a:schemeClr val="tx1">
                    <a:lumMod val="75000"/>
                  </a:schemeClr>
                </a:solidFill>
                <a:latin typeface="+mj-lt"/>
              </a:rPr>
              <a:t>Halloween Data Set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709" y="1478604"/>
            <a:ext cx="12636036" cy="5311301"/>
          </a:xfrm>
          <a:prstGeom prst="rect">
            <a:avLst/>
          </a:prstGeom>
        </p:spPr>
      </p:pic>
    </p:spTree>
    <p:extLst>
      <p:ext uri="{BB962C8B-B14F-4D97-AF65-F5344CB8AC3E}">
        <p14:creationId xmlns:p14="http://schemas.microsoft.com/office/powerpoint/2010/main" val="23366703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741" y="1686538"/>
            <a:ext cx="10444350" cy="539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8210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808" y="1289906"/>
            <a:ext cx="10417032" cy="604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82978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446" y="564020"/>
            <a:ext cx="9457509" cy="7230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8911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19003" y="391887"/>
            <a:ext cx="9792395" cy="7477260"/>
          </a:xfrm>
          <a:prstGeom prst="rect">
            <a:avLst/>
          </a:prstGeom>
        </p:spPr>
      </p:pic>
    </p:spTree>
    <p:extLst>
      <p:ext uri="{BB962C8B-B14F-4D97-AF65-F5344CB8AC3E}">
        <p14:creationId xmlns:p14="http://schemas.microsoft.com/office/powerpoint/2010/main" val="9580016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74320"/>
            <a:ext cx="10972800" cy="785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2343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0749" y="1188720"/>
            <a:ext cx="10792046" cy="5943600"/>
          </a:xfrm>
          <a:prstGeom prst="rect">
            <a:avLst/>
          </a:prstGeom>
        </p:spPr>
      </p:pic>
    </p:spTree>
    <p:extLst>
      <p:ext uri="{BB962C8B-B14F-4D97-AF65-F5344CB8AC3E}">
        <p14:creationId xmlns:p14="http://schemas.microsoft.com/office/powerpoint/2010/main" val="11683815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6002" y="398710"/>
            <a:ext cx="10241279" cy="7465130"/>
          </a:xfrm>
          <a:prstGeom prst="rect">
            <a:avLst/>
          </a:prstGeom>
        </p:spPr>
      </p:pic>
    </p:spTree>
    <p:extLst>
      <p:ext uri="{BB962C8B-B14F-4D97-AF65-F5344CB8AC3E}">
        <p14:creationId xmlns:p14="http://schemas.microsoft.com/office/powerpoint/2010/main" val="42016410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8291" y="1188720"/>
            <a:ext cx="9946849" cy="5943600"/>
          </a:xfrm>
          <a:prstGeom prst="rect">
            <a:avLst/>
          </a:prstGeom>
        </p:spPr>
      </p:pic>
    </p:spTree>
    <p:extLst>
      <p:ext uri="{BB962C8B-B14F-4D97-AF65-F5344CB8AC3E}">
        <p14:creationId xmlns:p14="http://schemas.microsoft.com/office/powerpoint/2010/main" val="31607651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26755"/>
            <a:ext cx="10241280" cy="8032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44570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514636"/>
            <a:ext cx="14630400" cy="1200329"/>
          </a:xfrm>
          <a:prstGeom prst="rect">
            <a:avLst/>
          </a:prstGeom>
          <a:noFill/>
        </p:spPr>
        <p:txBody>
          <a:bodyPr wrap="square" rtlCol="0">
            <a:spAutoFit/>
          </a:bodyPr>
          <a:lstStyle/>
          <a:p>
            <a:pPr algn="ctr"/>
            <a:r>
              <a:rPr lang="en-US" sz="7200" dirty="0">
                <a:solidFill>
                  <a:schemeClr val="tx1">
                    <a:lumMod val="75000"/>
                  </a:schemeClr>
                </a:solidFill>
                <a:latin typeface="BentonSans Book"/>
              </a:rPr>
              <a:t>Examples from 2016</a:t>
            </a:r>
          </a:p>
        </p:txBody>
      </p:sp>
    </p:spTree>
    <p:extLst>
      <p:ext uri="{BB962C8B-B14F-4D97-AF65-F5344CB8AC3E}">
        <p14:creationId xmlns:p14="http://schemas.microsoft.com/office/powerpoint/2010/main" val="3240708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83971" y="3268395"/>
            <a:ext cx="11463216" cy="1329595"/>
          </a:xfrm>
        </p:spPr>
        <p:txBody>
          <a:bodyPr/>
          <a:lstStyle/>
          <a:p>
            <a:r>
              <a:rPr lang="en-US" dirty="0"/>
              <a:t>[Instructors </a:t>
            </a:r>
            <a:r>
              <a:rPr lang="en-US" dirty="0" smtClean="0"/>
              <a:t>add</a:t>
            </a:r>
            <a:r>
              <a:rPr lang="en-US" dirty="0"/>
              <a:t> </a:t>
            </a:r>
            <a:r>
              <a:rPr lang="en-US" dirty="0" smtClean="0"/>
              <a:t>examples from students here or at the end]</a:t>
            </a:r>
            <a:endParaRPr lang="en-US" dirty="0"/>
          </a:p>
        </p:txBody>
      </p:sp>
    </p:spTree>
    <p:extLst>
      <p:ext uri="{BB962C8B-B14F-4D97-AF65-F5344CB8AC3E}">
        <p14:creationId xmlns:p14="http://schemas.microsoft.com/office/powerpoint/2010/main" val="23572501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706" y="0"/>
            <a:ext cx="10328988" cy="8229600"/>
          </a:xfrm>
          <a:prstGeom prst="rect">
            <a:avLst/>
          </a:prstGeom>
        </p:spPr>
      </p:pic>
    </p:spTree>
    <p:extLst>
      <p:ext uri="{BB962C8B-B14F-4D97-AF65-F5344CB8AC3E}">
        <p14:creationId xmlns:p14="http://schemas.microsoft.com/office/powerpoint/2010/main" val="19872403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706" y="0"/>
            <a:ext cx="10328988" cy="8229600"/>
          </a:xfrm>
          <a:prstGeom prst="rect">
            <a:avLst/>
          </a:prstGeom>
        </p:spPr>
      </p:pic>
    </p:spTree>
    <p:extLst>
      <p:ext uri="{BB962C8B-B14F-4D97-AF65-F5344CB8AC3E}">
        <p14:creationId xmlns:p14="http://schemas.microsoft.com/office/powerpoint/2010/main" val="41972630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706" y="0"/>
            <a:ext cx="10328988" cy="8229600"/>
          </a:xfrm>
          <a:prstGeom prst="rect">
            <a:avLst/>
          </a:prstGeom>
        </p:spPr>
      </p:pic>
    </p:spTree>
    <p:extLst>
      <p:ext uri="{BB962C8B-B14F-4D97-AF65-F5344CB8AC3E}">
        <p14:creationId xmlns:p14="http://schemas.microsoft.com/office/powerpoint/2010/main" val="11646362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8800" y="764849"/>
            <a:ext cx="10972800" cy="6699902"/>
          </a:xfrm>
          <a:prstGeom prst="rect">
            <a:avLst/>
          </a:prstGeom>
        </p:spPr>
      </p:pic>
    </p:spTree>
    <p:extLst>
      <p:ext uri="{BB962C8B-B14F-4D97-AF65-F5344CB8AC3E}">
        <p14:creationId xmlns:p14="http://schemas.microsoft.com/office/powerpoint/2010/main" val="37208066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800" y="182880"/>
            <a:ext cx="10959314" cy="795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7641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800" y="640081"/>
            <a:ext cx="10972800" cy="6860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9431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5" name="Picture 1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800" y="637159"/>
            <a:ext cx="10972800" cy="6860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7848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0062" y="366712"/>
            <a:ext cx="13630275" cy="7496175"/>
          </a:xfrm>
          <a:prstGeom prst="rect">
            <a:avLst/>
          </a:prstGeom>
        </p:spPr>
      </p:pic>
    </p:spTree>
    <p:extLst>
      <p:ext uri="{BB962C8B-B14F-4D97-AF65-F5344CB8AC3E}">
        <p14:creationId xmlns:p14="http://schemas.microsoft.com/office/powerpoint/2010/main" val="21657321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622358"/>
            <a:ext cx="14630399" cy="886397"/>
          </a:xfrm>
        </p:spPr>
        <p:txBody>
          <a:bodyPr/>
          <a:lstStyle/>
          <a:p>
            <a:pPr algn="ctr"/>
            <a:r>
              <a:rPr lang="en-US" sz="7200" dirty="0"/>
              <a:t>Form Follows Function</a:t>
            </a:r>
          </a:p>
        </p:txBody>
      </p:sp>
    </p:spTree>
    <p:extLst>
      <p:ext uri="{BB962C8B-B14F-4D97-AF65-F5344CB8AC3E}">
        <p14:creationId xmlns:p14="http://schemas.microsoft.com/office/powerpoint/2010/main" val="17201711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85800"/>
            <a:ext cx="109728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55276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86200" y="2591306"/>
            <a:ext cx="6858000" cy="2554545"/>
          </a:xfrm>
          <a:prstGeom prst="rect">
            <a:avLst/>
          </a:prstGeom>
          <a:noFill/>
        </p:spPr>
        <p:txBody>
          <a:bodyPr wrap="square" rtlCol="0">
            <a:spAutoFit/>
          </a:bodyPr>
          <a:lstStyle/>
          <a:p>
            <a:pPr algn="ctr"/>
            <a:r>
              <a:rPr lang="en-US" sz="8000" dirty="0">
                <a:solidFill>
                  <a:schemeClr val="tx1">
                    <a:lumMod val="75000"/>
                  </a:schemeClr>
                </a:solidFill>
                <a:latin typeface="+mj-lt"/>
              </a:rPr>
              <a:t>Examples </a:t>
            </a:r>
          </a:p>
          <a:p>
            <a:pPr algn="ctr"/>
            <a:r>
              <a:rPr lang="en-US" sz="8000" dirty="0">
                <a:solidFill>
                  <a:schemeClr val="tx1">
                    <a:lumMod val="75000"/>
                  </a:schemeClr>
                </a:solidFill>
                <a:latin typeface="+mj-lt"/>
              </a:rPr>
              <a:t>from 2012</a:t>
            </a:r>
          </a:p>
        </p:txBody>
      </p:sp>
    </p:spTree>
    <p:extLst>
      <p:ext uri="{BB962C8B-B14F-4D97-AF65-F5344CB8AC3E}">
        <p14:creationId xmlns:p14="http://schemas.microsoft.com/office/powerpoint/2010/main" val="19706868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66" y="690759"/>
            <a:ext cx="10980434" cy="7020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88035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97040"/>
            <a:ext cx="10990144" cy="693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69899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697041"/>
            <a:ext cx="10972799" cy="699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1664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700311"/>
            <a:ext cx="10972800" cy="710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224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85800"/>
            <a:ext cx="109728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0548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746030"/>
            <a:ext cx="10972800" cy="695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11680" y="7666450"/>
            <a:ext cx="10607040" cy="572464"/>
          </a:xfrm>
          <a:prstGeom prst="rect">
            <a:avLst/>
          </a:prstGeom>
          <a:noFill/>
        </p:spPr>
        <p:txBody>
          <a:bodyPr wrap="square" rtlCol="0">
            <a:spAutoFit/>
          </a:bodyPr>
          <a:lstStyle/>
          <a:p>
            <a:pPr algn="ctr"/>
            <a:r>
              <a:rPr lang="en-US" sz="3120" b="1" dirty="0">
                <a:latin typeface="BentonSans Book"/>
              </a:rPr>
              <a:t> </a:t>
            </a:r>
          </a:p>
        </p:txBody>
      </p:sp>
      <p:sp>
        <p:nvSpPr>
          <p:cNvPr id="4" name="Title 3"/>
          <p:cNvSpPr>
            <a:spLocks noGrp="1"/>
          </p:cNvSpPr>
          <p:nvPr>
            <p:ph type="title" idx="4294967295"/>
          </p:nvPr>
        </p:nvSpPr>
        <p:spPr>
          <a:xfrm>
            <a:off x="1" y="0"/>
            <a:ext cx="14630400" cy="746030"/>
          </a:xfrm>
        </p:spPr>
        <p:txBody>
          <a:bodyPr anchor="ctr"/>
          <a:lstStyle/>
          <a:p>
            <a:pPr algn="ctr"/>
            <a:r>
              <a:rPr lang="en-US" sz="3200" dirty="0">
                <a:solidFill>
                  <a:schemeClr val="accent5"/>
                </a:solidFill>
              </a:rPr>
              <a:t>Much better design now, but why candy canes </a:t>
            </a:r>
            <a:r>
              <a:rPr lang="en-US" sz="3200" dirty="0" smtClean="0">
                <a:solidFill>
                  <a:schemeClr val="accent5"/>
                </a:solidFill>
              </a:rPr>
              <a:t>for Halloween</a:t>
            </a:r>
            <a:r>
              <a:rPr lang="en-US" sz="3200" dirty="0">
                <a:solidFill>
                  <a:schemeClr val="accent5"/>
                </a:solidFill>
              </a:rPr>
              <a:t>?</a:t>
            </a:r>
          </a:p>
        </p:txBody>
      </p:sp>
    </p:spTree>
    <p:extLst>
      <p:ext uri="{BB962C8B-B14F-4D97-AF65-F5344CB8AC3E}">
        <p14:creationId xmlns:p14="http://schemas.microsoft.com/office/powerpoint/2010/main" val="24863442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bwMode="auto">
          <a:xfrm>
            <a:off x="0" y="3622358"/>
            <a:ext cx="14630399" cy="886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5400" kern="1200" baseline="0">
                <a:solidFill>
                  <a:schemeClr val="accent5"/>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a:r>
              <a:rPr lang="en-US" sz="7200" dirty="0"/>
              <a:t>Tableau Public 2016</a:t>
            </a:r>
          </a:p>
        </p:txBody>
      </p:sp>
    </p:spTree>
    <p:extLst>
      <p:ext uri="{BB962C8B-B14F-4D97-AF65-F5344CB8AC3E}">
        <p14:creationId xmlns:p14="http://schemas.microsoft.com/office/powerpoint/2010/main" val="10683447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4" name="Picture 2" descr="https://pbs.twimg.com/media/CvoETAEVUAEBZ1g.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0" y="457200"/>
            <a:ext cx="10538236" cy="749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2412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https://pbs.twimg.com/media/CwGp275WcAAxhzv.jpg:lar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83281" y="182880"/>
            <a:ext cx="7842697" cy="785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5962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https://pbs.twimg.com/media/CwDWhrsWYAAnb51.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0" y="274320"/>
            <a:ext cx="9692640" cy="772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071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280" y="451486"/>
            <a:ext cx="10149840" cy="7326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7931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https://pbs.twimg.com/media/Cv03GObWIAAfZAH.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65759"/>
            <a:ext cx="10058400" cy="750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56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2" name="Picture 2" descr="https://pbs.twimg.com/media/CvjwSwIVIAAlKYd.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65760"/>
            <a:ext cx="9418320" cy="7504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608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bs.twimg.com/media/CvkoIe8WEAAT_2E.jpg:lar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77840" y="274320"/>
            <a:ext cx="3200400" cy="7758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6177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E942E"/>
        </a:solidFill>
        <a:effectLst/>
      </p:bgPr>
    </p:bg>
    <p:spTree>
      <p:nvGrpSpPr>
        <p:cNvPr id="1" name=""/>
        <p:cNvGrpSpPr/>
        <p:nvPr/>
      </p:nvGrpSpPr>
      <p:grpSpPr>
        <a:xfrm>
          <a:off x="0" y="0"/>
          <a:ext cx="0" cy="0"/>
          <a:chOff x="0" y="0"/>
          <a:chExt cx="0" cy="0"/>
        </a:xfrm>
      </p:grpSpPr>
      <p:pic>
        <p:nvPicPr>
          <p:cNvPr id="11266" name="Picture 2" descr="https://pbs.twimg.com/media/CweJHWbXEAEx7Qm.jpg:lar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03120" y="274320"/>
            <a:ext cx="10515600" cy="772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0116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7F00"/>
        </a:solidFill>
        <a:effectLst/>
      </p:bgPr>
    </p:bg>
    <p:spTree>
      <p:nvGrpSpPr>
        <p:cNvPr id="1" name=""/>
        <p:cNvGrpSpPr/>
        <p:nvPr/>
      </p:nvGrpSpPr>
      <p:grpSpPr>
        <a:xfrm>
          <a:off x="0" y="0"/>
          <a:ext cx="0" cy="0"/>
          <a:chOff x="0" y="0"/>
          <a:chExt cx="0" cy="0"/>
        </a:xfrm>
      </p:grpSpPr>
      <p:pic>
        <p:nvPicPr>
          <p:cNvPr id="12290" name="Picture 2" descr="https://pbs.twimg.com/media/CwH7f1eWIAAK47E.jpg:lar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68880" y="274319"/>
            <a:ext cx="9692640" cy="772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2290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555555"/>
        </a:solidFill>
        <a:effectLst/>
      </p:bgPr>
    </p:bg>
    <p:spTree>
      <p:nvGrpSpPr>
        <p:cNvPr id="1" name=""/>
        <p:cNvGrpSpPr/>
        <p:nvPr/>
      </p:nvGrpSpPr>
      <p:grpSpPr>
        <a:xfrm>
          <a:off x="0" y="0"/>
          <a:ext cx="0" cy="0"/>
          <a:chOff x="0" y="0"/>
          <a:chExt cx="0" cy="0"/>
        </a:xfrm>
      </p:grpSpPr>
      <p:pic>
        <p:nvPicPr>
          <p:cNvPr id="7170" name="Picture 2" descr="https://pbs.twimg.com/media/Cv0RFd-UEAQpdXc.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320" y="365761"/>
            <a:ext cx="9509760" cy="757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094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bs.twimg.com/media/Cv4kVDrXYAA7p8J.jpg:lar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566160" y="548641"/>
            <a:ext cx="7406640" cy="736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7598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67320" y="91440"/>
            <a:ext cx="9785640" cy="8040305"/>
          </a:xfrm>
          <a:prstGeom prst="rect">
            <a:avLst/>
          </a:prstGeom>
        </p:spPr>
      </p:pic>
    </p:spTree>
    <p:extLst>
      <p:ext uri="{BB962C8B-B14F-4D97-AF65-F5344CB8AC3E}">
        <p14:creationId xmlns:p14="http://schemas.microsoft.com/office/powerpoint/2010/main" val="14692221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BE4A"/>
        </a:solidFill>
        <a:effectLst/>
      </p:bgPr>
    </p:bg>
    <p:spTree>
      <p:nvGrpSpPr>
        <p:cNvPr id="1" name=""/>
        <p:cNvGrpSpPr/>
        <p:nvPr/>
      </p:nvGrpSpPr>
      <p:grpSpPr>
        <a:xfrm>
          <a:off x="0" y="0"/>
          <a:ext cx="0" cy="0"/>
          <a:chOff x="0" y="0"/>
          <a:chExt cx="0" cy="0"/>
        </a:xfrm>
      </p:grpSpPr>
      <p:pic>
        <p:nvPicPr>
          <p:cNvPr id="13314" name="Picture 2" descr="https://pbs.twimg.com/media/CwGqrATWEAAi9_2.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280" y="365761"/>
            <a:ext cx="7772400" cy="771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6035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pbs.twimg.com/media/Cv3bUD9UEAA5pTX.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559" y="640080"/>
            <a:ext cx="10286207" cy="713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25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466" y="594360"/>
            <a:ext cx="9475470" cy="7040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7071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40305" y="262890"/>
            <a:ext cx="9749790" cy="7703820"/>
          </a:xfrm>
          <a:prstGeom prst="rect">
            <a:avLst/>
          </a:prstGeom>
        </p:spPr>
      </p:pic>
    </p:spTree>
    <p:extLst>
      <p:ext uri="{BB962C8B-B14F-4D97-AF65-F5344CB8AC3E}">
        <p14:creationId xmlns:p14="http://schemas.microsoft.com/office/powerpoint/2010/main" val="11484993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97430" y="342900"/>
            <a:ext cx="10035540" cy="7543800"/>
          </a:xfrm>
          <a:prstGeom prst="rect">
            <a:avLst/>
          </a:prstGeom>
        </p:spPr>
      </p:pic>
    </p:spTree>
    <p:extLst>
      <p:ext uri="{BB962C8B-B14F-4D97-AF65-F5344CB8AC3E}">
        <p14:creationId xmlns:p14="http://schemas.microsoft.com/office/powerpoint/2010/main" val="16745843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14338" name="Picture 2" descr="https://pbs.twimg.com/media/Cv09ZA6UkAAXvey.jpg:lar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47063" y="182880"/>
            <a:ext cx="5128457" cy="782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9201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5872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116" y="457200"/>
            <a:ext cx="1050417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45770"/>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PPT_Corporate_Template_BentonSans_16.9_c</Template>
  <TotalTime>880</TotalTime>
  <Words>5200</Words>
  <Application>Microsoft Office PowerPoint</Application>
  <PresentationFormat>Custom</PresentationFormat>
  <Paragraphs>220</Paragraphs>
  <Slides>83</Slides>
  <Notes>81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83</vt:i4>
      </vt:variant>
    </vt:vector>
  </HeadingPairs>
  <TitlesOfParts>
    <vt:vector size="92" baseType="lpstr">
      <vt:lpstr>ＭＳ Ｐゴシック</vt:lpstr>
      <vt:lpstr>Arial</vt:lpstr>
      <vt:lpstr>BentonSans Book</vt:lpstr>
      <vt:lpstr>Calibri</vt:lpstr>
      <vt:lpstr>Gill Sans MT</vt:lpstr>
      <vt:lpstr>Merriweather Light</vt:lpstr>
      <vt:lpstr>Verdana</vt:lpstr>
      <vt:lpstr>PPT_Corporate_Template_BentonSans_16.9_c</vt:lpstr>
      <vt:lpstr>Custom Design</vt:lpstr>
      <vt:lpstr>PowerPoint Presentation</vt:lpstr>
      <vt:lpstr>Goals</vt:lpstr>
      <vt:lpstr>PowerPoint Presentation</vt:lpstr>
      <vt:lpstr>PowerPoint Presentation</vt:lpstr>
      <vt:lpstr>[Instructors add examples from students here or at 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 Follows Function</vt:lpstr>
      <vt:lpstr>PowerPoint Presentation</vt:lpstr>
      <vt:lpstr>PowerPoint Presentation</vt:lpstr>
      <vt:lpstr>PowerPoint Presentation</vt:lpstr>
      <vt:lpstr>PowerPoint Presentation</vt:lpstr>
      <vt:lpstr>PowerPoint Presentation</vt:lpstr>
      <vt:lpstr>PowerPoint Presentation</vt:lpstr>
      <vt:lpstr>Much better design now, but why candy canes for Halloween?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Cat Cronk</dc:creator>
  <cp:keywords/>
  <dc:description/>
  <cp:lastModifiedBy>Jeff Shaffer</cp:lastModifiedBy>
  <cp:revision>125</cp:revision>
  <cp:lastPrinted>2015-11-05T23:58:20Z</cp:lastPrinted>
  <dcterms:created xsi:type="dcterms:W3CDTF">2017-05-11T09:54:05Z</dcterms:created>
  <dcterms:modified xsi:type="dcterms:W3CDTF">2017-08-01T19:18:13Z</dcterms:modified>
  <cp:category/>
</cp:coreProperties>
</file>